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70" r:id="rId6"/>
    <p:sldId id="261" r:id="rId7"/>
    <p:sldId id="262" r:id="rId8"/>
    <p:sldId id="263" r:id="rId9"/>
    <p:sldId id="269"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840" autoAdjust="0"/>
  </p:normalViewPr>
  <p:slideViewPr>
    <p:cSldViewPr snapToGrid="0">
      <p:cViewPr varScale="1">
        <p:scale>
          <a:sx n="84" d="100"/>
          <a:sy n="84" d="100"/>
        </p:scale>
        <p:origin x="157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FEEEC1-5409-40EF-AE7A-12290C3A7B4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01E9AB9-93C1-49B2-B890-B4606EAC16D8}">
      <dgm:prSet/>
      <dgm:spPr/>
      <dgm:t>
        <a:bodyPr/>
        <a:lstStyle/>
        <a:p>
          <a:r>
            <a:rPr lang="en-US" b="1"/>
            <a:t>Problem</a:t>
          </a:r>
          <a:r>
            <a:rPr lang="en-US"/>
            <a:t>: Banks need to accurately predict loan default to reduce losses and optimize lending.</a:t>
          </a:r>
        </a:p>
      </dgm:t>
    </dgm:pt>
    <dgm:pt modelId="{3A54FA8E-E16F-4613-95C2-23893FE53A5B}" type="parTrans" cxnId="{5024F906-5858-4F22-B8A2-D1AD2799CB5E}">
      <dgm:prSet/>
      <dgm:spPr/>
      <dgm:t>
        <a:bodyPr/>
        <a:lstStyle/>
        <a:p>
          <a:endParaRPr lang="en-US"/>
        </a:p>
      </dgm:t>
    </dgm:pt>
    <dgm:pt modelId="{F3D94F3E-D45C-48C4-B62B-3C2BE2277F6D}" type="sibTrans" cxnId="{5024F906-5858-4F22-B8A2-D1AD2799CB5E}">
      <dgm:prSet/>
      <dgm:spPr/>
      <dgm:t>
        <a:bodyPr/>
        <a:lstStyle/>
        <a:p>
          <a:endParaRPr lang="en-US"/>
        </a:p>
      </dgm:t>
    </dgm:pt>
    <dgm:pt modelId="{226EEFBD-45F6-4EEC-81C4-25D2A9759874}">
      <dgm:prSet/>
      <dgm:spPr/>
      <dgm:t>
        <a:bodyPr/>
        <a:lstStyle/>
        <a:p>
          <a:r>
            <a:rPr lang="en-US" b="1"/>
            <a:t>Impact</a:t>
          </a:r>
          <a:r>
            <a:rPr lang="en-US"/>
            <a:t>: Incorrectly assessing risk can result in financial losses or missed revenue opportunities.</a:t>
          </a:r>
        </a:p>
      </dgm:t>
    </dgm:pt>
    <dgm:pt modelId="{5190D553-8AFC-41C7-B8C7-656E8A1425F1}" type="parTrans" cxnId="{E4E1DF74-4643-40CE-8F8C-D2235370C5B1}">
      <dgm:prSet/>
      <dgm:spPr/>
      <dgm:t>
        <a:bodyPr/>
        <a:lstStyle/>
        <a:p>
          <a:endParaRPr lang="en-US"/>
        </a:p>
      </dgm:t>
    </dgm:pt>
    <dgm:pt modelId="{812AE379-DDD6-4A7C-A2B9-06230908BC01}" type="sibTrans" cxnId="{E4E1DF74-4643-40CE-8F8C-D2235370C5B1}">
      <dgm:prSet/>
      <dgm:spPr/>
      <dgm:t>
        <a:bodyPr/>
        <a:lstStyle/>
        <a:p>
          <a:endParaRPr lang="en-US"/>
        </a:p>
      </dgm:t>
    </dgm:pt>
    <dgm:pt modelId="{00CF7F11-85C6-41BE-8DCC-64619A1BEB0D}" type="pres">
      <dgm:prSet presAssocID="{35FEEEC1-5409-40EF-AE7A-12290C3A7B4A}" presName="root" presStyleCnt="0">
        <dgm:presLayoutVars>
          <dgm:dir/>
          <dgm:resizeHandles val="exact"/>
        </dgm:presLayoutVars>
      </dgm:prSet>
      <dgm:spPr/>
    </dgm:pt>
    <dgm:pt modelId="{D2E4148B-04B9-4EF4-920E-4749690D6486}" type="pres">
      <dgm:prSet presAssocID="{901E9AB9-93C1-49B2-B890-B4606EAC16D8}" presName="compNode" presStyleCnt="0"/>
      <dgm:spPr/>
    </dgm:pt>
    <dgm:pt modelId="{9870F9DC-F11C-4426-A406-D3064BA94B08}" type="pres">
      <dgm:prSet presAssocID="{901E9AB9-93C1-49B2-B890-B4606EAC16D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nk"/>
        </a:ext>
      </dgm:extLst>
    </dgm:pt>
    <dgm:pt modelId="{0BA61548-0124-40C3-AA25-EBC6239F3883}" type="pres">
      <dgm:prSet presAssocID="{901E9AB9-93C1-49B2-B890-B4606EAC16D8}" presName="spaceRect" presStyleCnt="0"/>
      <dgm:spPr/>
    </dgm:pt>
    <dgm:pt modelId="{38EBFB6D-0D13-4672-899B-26CD2B2FF63B}" type="pres">
      <dgm:prSet presAssocID="{901E9AB9-93C1-49B2-B890-B4606EAC16D8}" presName="textRect" presStyleLbl="revTx" presStyleIdx="0" presStyleCnt="2">
        <dgm:presLayoutVars>
          <dgm:chMax val="1"/>
          <dgm:chPref val="1"/>
        </dgm:presLayoutVars>
      </dgm:prSet>
      <dgm:spPr/>
    </dgm:pt>
    <dgm:pt modelId="{1E37E343-CF96-4B30-8F6E-60FD63098842}" type="pres">
      <dgm:prSet presAssocID="{F3D94F3E-D45C-48C4-B62B-3C2BE2277F6D}" presName="sibTrans" presStyleCnt="0"/>
      <dgm:spPr/>
    </dgm:pt>
    <dgm:pt modelId="{68F660F7-DDE4-42AB-ACD0-2E9E15BFF9AF}" type="pres">
      <dgm:prSet presAssocID="{226EEFBD-45F6-4EEC-81C4-25D2A9759874}" presName="compNode" presStyleCnt="0"/>
      <dgm:spPr/>
    </dgm:pt>
    <dgm:pt modelId="{82017861-1C29-47BE-8DF8-21ACA2E3C9C6}" type="pres">
      <dgm:prSet presAssocID="{226EEFBD-45F6-4EEC-81C4-25D2A975987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AD8AC7B5-1D5A-4BBA-AD73-318363203C6E}" type="pres">
      <dgm:prSet presAssocID="{226EEFBD-45F6-4EEC-81C4-25D2A9759874}" presName="spaceRect" presStyleCnt="0"/>
      <dgm:spPr/>
    </dgm:pt>
    <dgm:pt modelId="{B1E5D6A7-AC40-4B41-BF8A-F273BC24FCEB}" type="pres">
      <dgm:prSet presAssocID="{226EEFBD-45F6-4EEC-81C4-25D2A9759874}" presName="textRect" presStyleLbl="revTx" presStyleIdx="1" presStyleCnt="2">
        <dgm:presLayoutVars>
          <dgm:chMax val="1"/>
          <dgm:chPref val="1"/>
        </dgm:presLayoutVars>
      </dgm:prSet>
      <dgm:spPr/>
    </dgm:pt>
  </dgm:ptLst>
  <dgm:cxnLst>
    <dgm:cxn modelId="{5024F906-5858-4F22-B8A2-D1AD2799CB5E}" srcId="{35FEEEC1-5409-40EF-AE7A-12290C3A7B4A}" destId="{901E9AB9-93C1-49B2-B890-B4606EAC16D8}" srcOrd="0" destOrd="0" parTransId="{3A54FA8E-E16F-4613-95C2-23893FE53A5B}" sibTransId="{F3D94F3E-D45C-48C4-B62B-3C2BE2277F6D}"/>
    <dgm:cxn modelId="{1D5DED38-07A2-435A-ACB0-3DEC63ADEC8B}" type="presOf" srcId="{226EEFBD-45F6-4EEC-81C4-25D2A9759874}" destId="{B1E5D6A7-AC40-4B41-BF8A-F273BC24FCEB}" srcOrd="0" destOrd="0" presId="urn:microsoft.com/office/officeart/2018/2/layout/IconLabelList"/>
    <dgm:cxn modelId="{E4E1DF74-4643-40CE-8F8C-D2235370C5B1}" srcId="{35FEEEC1-5409-40EF-AE7A-12290C3A7B4A}" destId="{226EEFBD-45F6-4EEC-81C4-25D2A9759874}" srcOrd="1" destOrd="0" parTransId="{5190D553-8AFC-41C7-B8C7-656E8A1425F1}" sibTransId="{812AE379-DDD6-4A7C-A2B9-06230908BC01}"/>
    <dgm:cxn modelId="{64525883-C5E3-49C3-9E1F-F3C61BD90DF6}" type="presOf" srcId="{35FEEEC1-5409-40EF-AE7A-12290C3A7B4A}" destId="{00CF7F11-85C6-41BE-8DCC-64619A1BEB0D}" srcOrd="0" destOrd="0" presId="urn:microsoft.com/office/officeart/2018/2/layout/IconLabelList"/>
    <dgm:cxn modelId="{FFDB59A9-1980-4781-810D-CBE230B9AF13}" type="presOf" srcId="{901E9AB9-93C1-49B2-B890-B4606EAC16D8}" destId="{38EBFB6D-0D13-4672-899B-26CD2B2FF63B}" srcOrd="0" destOrd="0" presId="urn:microsoft.com/office/officeart/2018/2/layout/IconLabelList"/>
    <dgm:cxn modelId="{3E1C8A3E-02F2-41D6-9F75-4CC02BB0B4B1}" type="presParOf" srcId="{00CF7F11-85C6-41BE-8DCC-64619A1BEB0D}" destId="{D2E4148B-04B9-4EF4-920E-4749690D6486}" srcOrd="0" destOrd="0" presId="urn:microsoft.com/office/officeart/2018/2/layout/IconLabelList"/>
    <dgm:cxn modelId="{96832F41-7415-4D83-956C-1F7BB23E4FA9}" type="presParOf" srcId="{D2E4148B-04B9-4EF4-920E-4749690D6486}" destId="{9870F9DC-F11C-4426-A406-D3064BA94B08}" srcOrd="0" destOrd="0" presId="urn:microsoft.com/office/officeart/2018/2/layout/IconLabelList"/>
    <dgm:cxn modelId="{BCEDD9A6-D0CF-4B1B-AA75-5178DC06F382}" type="presParOf" srcId="{D2E4148B-04B9-4EF4-920E-4749690D6486}" destId="{0BA61548-0124-40C3-AA25-EBC6239F3883}" srcOrd="1" destOrd="0" presId="urn:microsoft.com/office/officeart/2018/2/layout/IconLabelList"/>
    <dgm:cxn modelId="{36AD56E8-92A3-4674-B603-09026A42FF5D}" type="presParOf" srcId="{D2E4148B-04B9-4EF4-920E-4749690D6486}" destId="{38EBFB6D-0D13-4672-899B-26CD2B2FF63B}" srcOrd="2" destOrd="0" presId="urn:microsoft.com/office/officeart/2018/2/layout/IconLabelList"/>
    <dgm:cxn modelId="{027164B3-3BBC-4C17-86D6-2A62325A0582}" type="presParOf" srcId="{00CF7F11-85C6-41BE-8DCC-64619A1BEB0D}" destId="{1E37E343-CF96-4B30-8F6E-60FD63098842}" srcOrd="1" destOrd="0" presId="urn:microsoft.com/office/officeart/2018/2/layout/IconLabelList"/>
    <dgm:cxn modelId="{58D00D01-2336-4E3C-BCF0-C7F4C2B38AFF}" type="presParOf" srcId="{00CF7F11-85C6-41BE-8DCC-64619A1BEB0D}" destId="{68F660F7-DDE4-42AB-ACD0-2E9E15BFF9AF}" srcOrd="2" destOrd="0" presId="urn:microsoft.com/office/officeart/2018/2/layout/IconLabelList"/>
    <dgm:cxn modelId="{34D7E698-2F8B-4320-8711-71099E66A233}" type="presParOf" srcId="{68F660F7-DDE4-42AB-ACD0-2E9E15BFF9AF}" destId="{82017861-1C29-47BE-8DF8-21ACA2E3C9C6}" srcOrd="0" destOrd="0" presId="urn:microsoft.com/office/officeart/2018/2/layout/IconLabelList"/>
    <dgm:cxn modelId="{0AE160B8-B7B3-41E8-9D09-90A8497EEFC4}" type="presParOf" srcId="{68F660F7-DDE4-42AB-ACD0-2E9E15BFF9AF}" destId="{AD8AC7B5-1D5A-4BBA-AD73-318363203C6E}" srcOrd="1" destOrd="0" presId="urn:microsoft.com/office/officeart/2018/2/layout/IconLabelList"/>
    <dgm:cxn modelId="{DFE742C2-DA6A-4997-9027-C7F0A92DC096}" type="presParOf" srcId="{68F660F7-DDE4-42AB-ACD0-2E9E15BFF9AF}" destId="{B1E5D6A7-AC40-4B41-BF8A-F273BC24FCEB}"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2718DD-763C-4B1A-B7AA-9979B4EB5D05}"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9C4C0FDC-3EE8-4215-BD98-93FC3E33DF5B}">
      <dgm:prSet/>
      <dgm:spPr/>
      <dgm:t>
        <a:bodyPr/>
        <a:lstStyle/>
        <a:p>
          <a:pPr>
            <a:defRPr b="1"/>
          </a:pPr>
          <a:r>
            <a:rPr lang="en-US" b="1"/>
            <a:t>Key Learnings</a:t>
          </a:r>
          <a:r>
            <a:rPr lang="en-US"/>
            <a:t>:</a:t>
          </a:r>
        </a:p>
      </dgm:t>
    </dgm:pt>
    <dgm:pt modelId="{0383B16A-94FA-4135-8792-2535866EB7C4}" type="parTrans" cxnId="{BA1375AD-AC75-4572-9B13-49E82CE7FBD8}">
      <dgm:prSet/>
      <dgm:spPr/>
      <dgm:t>
        <a:bodyPr/>
        <a:lstStyle/>
        <a:p>
          <a:endParaRPr lang="en-US"/>
        </a:p>
      </dgm:t>
    </dgm:pt>
    <dgm:pt modelId="{37D9EFAF-7D84-4103-8FEE-0A6469CE9000}" type="sibTrans" cxnId="{BA1375AD-AC75-4572-9B13-49E82CE7FBD8}">
      <dgm:prSet/>
      <dgm:spPr/>
      <dgm:t>
        <a:bodyPr/>
        <a:lstStyle/>
        <a:p>
          <a:endParaRPr lang="en-US"/>
        </a:p>
      </dgm:t>
    </dgm:pt>
    <dgm:pt modelId="{835293E3-633B-4CF7-B07B-94FFDC93DD4A}">
      <dgm:prSet/>
      <dgm:spPr/>
      <dgm:t>
        <a:bodyPr/>
        <a:lstStyle/>
        <a:p>
          <a:r>
            <a:rPr lang="en-US" dirty="0"/>
            <a:t>Debt-to-income ratio, credit score as key predictors.</a:t>
          </a:r>
        </a:p>
      </dgm:t>
    </dgm:pt>
    <dgm:pt modelId="{96A39E22-0FDC-446C-ACE6-E41864D32847}" type="parTrans" cxnId="{B2D85605-9947-4E47-BFF5-BE1ED32C6529}">
      <dgm:prSet/>
      <dgm:spPr/>
      <dgm:t>
        <a:bodyPr/>
        <a:lstStyle/>
        <a:p>
          <a:endParaRPr lang="en-US"/>
        </a:p>
      </dgm:t>
    </dgm:pt>
    <dgm:pt modelId="{6069BF38-13A2-4CDF-89F0-D092FFEE0409}" type="sibTrans" cxnId="{B2D85605-9947-4E47-BFF5-BE1ED32C6529}">
      <dgm:prSet/>
      <dgm:spPr/>
      <dgm:t>
        <a:bodyPr/>
        <a:lstStyle/>
        <a:p>
          <a:endParaRPr lang="en-US"/>
        </a:p>
      </dgm:t>
    </dgm:pt>
    <dgm:pt modelId="{ED280FE9-6901-4842-88D6-139142EDB232}">
      <dgm:prSet/>
      <dgm:spPr/>
      <dgm:t>
        <a:bodyPr/>
        <a:lstStyle/>
        <a:p>
          <a:r>
            <a:rPr lang="en-US"/>
            <a:t>Model can be integrated into loan approval process.</a:t>
          </a:r>
        </a:p>
      </dgm:t>
    </dgm:pt>
    <dgm:pt modelId="{7E6FF43C-AA90-494C-B58E-5D028FBA4A7E}" type="parTrans" cxnId="{9500FB49-1508-4515-B387-774E4AC4BE92}">
      <dgm:prSet/>
      <dgm:spPr/>
      <dgm:t>
        <a:bodyPr/>
        <a:lstStyle/>
        <a:p>
          <a:endParaRPr lang="en-US"/>
        </a:p>
      </dgm:t>
    </dgm:pt>
    <dgm:pt modelId="{362F3DAF-19B0-4F57-9F3E-419FB7040B64}" type="sibTrans" cxnId="{9500FB49-1508-4515-B387-774E4AC4BE92}">
      <dgm:prSet/>
      <dgm:spPr/>
      <dgm:t>
        <a:bodyPr/>
        <a:lstStyle/>
        <a:p>
          <a:endParaRPr lang="en-US"/>
        </a:p>
      </dgm:t>
    </dgm:pt>
    <dgm:pt modelId="{EA380F95-8C9D-4412-8327-289D9A1EACD0}">
      <dgm:prSet/>
      <dgm:spPr/>
      <dgm:t>
        <a:bodyPr/>
        <a:lstStyle/>
        <a:p>
          <a:pPr>
            <a:defRPr b="1"/>
          </a:pPr>
          <a:r>
            <a:rPr lang="en-US" b="1" dirty="0"/>
            <a:t>Recommendations</a:t>
          </a:r>
          <a:r>
            <a:rPr lang="en-US" dirty="0"/>
            <a:t>:</a:t>
          </a:r>
        </a:p>
        <a:p>
          <a:pPr>
            <a:defRPr b="1"/>
          </a:pPr>
          <a:r>
            <a:rPr lang="en-US" dirty="0"/>
            <a:t> </a:t>
          </a:r>
          <a:r>
            <a:rPr lang="en-US" b="0" dirty="0"/>
            <a:t>Interest rate adjustments based on risk.</a:t>
          </a:r>
        </a:p>
      </dgm:t>
    </dgm:pt>
    <dgm:pt modelId="{28ACF535-DB3E-4076-87A0-FE4C979D1B2B}" type="parTrans" cxnId="{08FD4C5A-D8E9-4064-B9AB-A769D24E5E0E}">
      <dgm:prSet/>
      <dgm:spPr/>
      <dgm:t>
        <a:bodyPr/>
        <a:lstStyle/>
        <a:p>
          <a:endParaRPr lang="en-US"/>
        </a:p>
      </dgm:t>
    </dgm:pt>
    <dgm:pt modelId="{F9E7C90E-9B21-469A-82F0-9E7837FB5FE1}" type="sibTrans" cxnId="{08FD4C5A-D8E9-4064-B9AB-A769D24E5E0E}">
      <dgm:prSet/>
      <dgm:spPr/>
      <dgm:t>
        <a:bodyPr/>
        <a:lstStyle/>
        <a:p>
          <a:endParaRPr lang="en-US"/>
        </a:p>
      </dgm:t>
    </dgm:pt>
    <dgm:pt modelId="{7EB794E1-D9E7-46A7-A9AC-B4E3AE1F66A3}" type="pres">
      <dgm:prSet presAssocID="{F72718DD-763C-4B1A-B7AA-9979B4EB5D05}" presName="root" presStyleCnt="0">
        <dgm:presLayoutVars>
          <dgm:dir/>
          <dgm:resizeHandles val="exact"/>
        </dgm:presLayoutVars>
      </dgm:prSet>
      <dgm:spPr/>
    </dgm:pt>
    <dgm:pt modelId="{5B073445-9F0D-4B5A-A0FA-AFDB5757B2E0}" type="pres">
      <dgm:prSet presAssocID="{9C4C0FDC-3EE8-4215-BD98-93FC3E33DF5B}" presName="compNode" presStyleCnt="0"/>
      <dgm:spPr/>
    </dgm:pt>
    <dgm:pt modelId="{9630D53B-F14B-4EDC-B0C2-C335809236A3}" type="pres">
      <dgm:prSet presAssocID="{9C4C0FDC-3EE8-4215-BD98-93FC3E33DF5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102A120E-8AB1-4357-BC06-A306102D21C5}" type="pres">
      <dgm:prSet presAssocID="{9C4C0FDC-3EE8-4215-BD98-93FC3E33DF5B}" presName="iconSpace" presStyleCnt="0"/>
      <dgm:spPr/>
    </dgm:pt>
    <dgm:pt modelId="{A76DF026-03B2-4304-9027-E2108C4E3353}" type="pres">
      <dgm:prSet presAssocID="{9C4C0FDC-3EE8-4215-BD98-93FC3E33DF5B}" presName="parTx" presStyleLbl="revTx" presStyleIdx="0" presStyleCnt="4">
        <dgm:presLayoutVars>
          <dgm:chMax val="0"/>
          <dgm:chPref val="0"/>
        </dgm:presLayoutVars>
      </dgm:prSet>
      <dgm:spPr/>
    </dgm:pt>
    <dgm:pt modelId="{9959ABB8-4556-476D-9652-92FA7F436E88}" type="pres">
      <dgm:prSet presAssocID="{9C4C0FDC-3EE8-4215-BD98-93FC3E33DF5B}" presName="txSpace" presStyleCnt="0"/>
      <dgm:spPr/>
    </dgm:pt>
    <dgm:pt modelId="{E6976689-C765-4C21-8239-D0FD7BED583E}" type="pres">
      <dgm:prSet presAssocID="{9C4C0FDC-3EE8-4215-BD98-93FC3E33DF5B}" presName="desTx" presStyleLbl="revTx" presStyleIdx="1" presStyleCnt="4" custLinFactNeighborX="-223" custLinFactNeighborY="-72305">
        <dgm:presLayoutVars/>
      </dgm:prSet>
      <dgm:spPr/>
    </dgm:pt>
    <dgm:pt modelId="{75946845-626D-431D-8092-9C6DD5887D67}" type="pres">
      <dgm:prSet presAssocID="{37D9EFAF-7D84-4103-8FEE-0A6469CE9000}" presName="sibTrans" presStyleCnt="0"/>
      <dgm:spPr/>
    </dgm:pt>
    <dgm:pt modelId="{84C408F6-D572-4381-A819-9FD99FE7E021}" type="pres">
      <dgm:prSet presAssocID="{EA380F95-8C9D-4412-8327-289D9A1EACD0}" presName="compNode" presStyleCnt="0"/>
      <dgm:spPr/>
    </dgm:pt>
    <dgm:pt modelId="{ED2451EC-23B3-4CD1-90CC-C1CCA08938CD}" type="pres">
      <dgm:prSet presAssocID="{EA380F95-8C9D-4412-8327-289D9A1EACD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868A3293-6C0F-44B2-8555-231452AD66CE}" type="pres">
      <dgm:prSet presAssocID="{EA380F95-8C9D-4412-8327-289D9A1EACD0}" presName="iconSpace" presStyleCnt="0"/>
      <dgm:spPr/>
    </dgm:pt>
    <dgm:pt modelId="{4C570554-F390-47ED-ADBF-49FEB4EEF7D8}" type="pres">
      <dgm:prSet presAssocID="{EA380F95-8C9D-4412-8327-289D9A1EACD0}" presName="parTx" presStyleLbl="revTx" presStyleIdx="2" presStyleCnt="4">
        <dgm:presLayoutVars>
          <dgm:chMax val="0"/>
          <dgm:chPref val="0"/>
        </dgm:presLayoutVars>
      </dgm:prSet>
      <dgm:spPr/>
    </dgm:pt>
    <dgm:pt modelId="{7AE4CB21-220E-4121-8B00-9B2DFD1EF810}" type="pres">
      <dgm:prSet presAssocID="{EA380F95-8C9D-4412-8327-289D9A1EACD0}" presName="txSpace" presStyleCnt="0"/>
      <dgm:spPr/>
    </dgm:pt>
    <dgm:pt modelId="{C7720EED-AA05-4CA1-83F9-ECBF5288B64E}" type="pres">
      <dgm:prSet presAssocID="{EA380F95-8C9D-4412-8327-289D9A1EACD0}" presName="desTx" presStyleLbl="revTx" presStyleIdx="3" presStyleCnt="4">
        <dgm:presLayoutVars/>
      </dgm:prSet>
      <dgm:spPr/>
    </dgm:pt>
  </dgm:ptLst>
  <dgm:cxnLst>
    <dgm:cxn modelId="{B2D85605-9947-4E47-BFF5-BE1ED32C6529}" srcId="{9C4C0FDC-3EE8-4215-BD98-93FC3E33DF5B}" destId="{835293E3-633B-4CF7-B07B-94FFDC93DD4A}" srcOrd="0" destOrd="0" parTransId="{96A39E22-0FDC-446C-ACE6-E41864D32847}" sibTransId="{6069BF38-13A2-4CDF-89F0-D092FFEE0409}"/>
    <dgm:cxn modelId="{AD42B936-4843-4A50-9A32-9E5E1A40251B}" type="presOf" srcId="{F72718DD-763C-4B1A-B7AA-9979B4EB5D05}" destId="{7EB794E1-D9E7-46A7-A9AC-B4E3AE1F66A3}" srcOrd="0" destOrd="0" presId="urn:microsoft.com/office/officeart/2018/2/layout/IconLabelDescriptionList"/>
    <dgm:cxn modelId="{94A2035D-E41A-40D3-9626-9737F4399F44}" type="presOf" srcId="{835293E3-633B-4CF7-B07B-94FFDC93DD4A}" destId="{E6976689-C765-4C21-8239-D0FD7BED583E}" srcOrd="0" destOrd="0" presId="urn:microsoft.com/office/officeart/2018/2/layout/IconLabelDescriptionList"/>
    <dgm:cxn modelId="{439E0346-BC4A-4FF1-AD10-C8379355B894}" type="presOf" srcId="{ED280FE9-6901-4842-88D6-139142EDB232}" destId="{E6976689-C765-4C21-8239-D0FD7BED583E}" srcOrd="0" destOrd="1" presId="urn:microsoft.com/office/officeart/2018/2/layout/IconLabelDescriptionList"/>
    <dgm:cxn modelId="{9500FB49-1508-4515-B387-774E4AC4BE92}" srcId="{9C4C0FDC-3EE8-4215-BD98-93FC3E33DF5B}" destId="{ED280FE9-6901-4842-88D6-139142EDB232}" srcOrd="1" destOrd="0" parTransId="{7E6FF43C-AA90-494C-B58E-5D028FBA4A7E}" sibTransId="{362F3DAF-19B0-4F57-9F3E-419FB7040B64}"/>
    <dgm:cxn modelId="{08FD4C5A-D8E9-4064-B9AB-A769D24E5E0E}" srcId="{F72718DD-763C-4B1A-B7AA-9979B4EB5D05}" destId="{EA380F95-8C9D-4412-8327-289D9A1EACD0}" srcOrd="1" destOrd="0" parTransId="{28ACF535-DB3E-4076-87A0-FE4C979D1B2B}" sibTransId="{F9E7C90E-9B21-469A-82F0-9E7837FB5FE1}"/>
    <dgm:cxn modelId="{3BC80185-DFAE-45FE-9956-F16BA545E9E9}" type="presOf" srcId="{EA380F95-8C9D-4412-8327-289D9A1EACD0}" destId="{4C570554-F390-47ED-ADBF-49FEB4EEF7D8}" srcOrd="0" destOrd="0" presId="urn:microsoft.com/office/officeart/2018/2/layout/IconLabelDescriptionList"/>
    <dgm:cxn modelId="{BA1375AD-AC75-4572-9B13-49E82CE7FBD8}" srcId="{F72718DD-763C-4B1A-B7AA-9979B4EB5D05}" destId="{9C4C0FDC-3EE8-4215-BD98-93FC3E33DF5B}" srcOrd="0" destOrd="0" parTransId="{0383B16A-94FA-4135-8792-2535866EB7C4}" sibTransId="{37D9EFAF-7D84-4103-8FEE-0A6469CE9000}"/>
    <dgm:cxn modelId="{11ED55AF-985F-47ED-9E15-D17CA6F53DB4}" type="presOf" srcId="{9C4C0FDC-3EE8-4215-BD98-93FC3E33DF5B}" destId="{A76DF026-03B2-4304-9027-E2108C4E3353}" srcOrd="0" destOrd="0" presId="urn:microsoft.com/office/officeart/2018/2/layout/IconLabelDescriptionList"/>
    <dgm:cxn modelId="{E1F05A49-5341-4249-9626-18D9CCDD212E}" type="presParOf" srcId="{7EB794E1-D9E7-46A7-A9AC-B4E3AE1F66A3}" destId="{5B073445-9F0D-4B5A-A0FA-AFDB5757B2E0}" srcOrd="0" destOrd="0" presId="urn:microsoft.com/office/officeart/2018/2/layout/IconLabelDescriptionList"/>
    <dgm:cxn modelId="{78ACE55C-0AE3-4DAA-AB83-E2B83D357740}" type="presParOf" srcId="{5B073445-9F0D-4B5A-A0FA-AFDB5757B2E0}" destId="{9630D53B-F14B-4EDC-B0C2-C335809236A3}" srcOrd="0" destOrd="0" presId="urn:microsoft.com/office/officeart/2018/2/layout/IconLabelDescriptionList"/>
    <dgm:cxn modelId="{60D53C10-6E1E-4B15-976E-0DC4D01F8422}" type="presParOf" srcId="{5B073445-9F0D-4B5A-A0FA-AFDB5757B2E0}" destId="{102A120E-8AB1-4357-BC06-A306102D21C5}" srcOrd="1" destOrd="0" presId="urn:microsoft.com/office/officeart/2018/2/layout/IconLabelDescriptionList"/>
    <dgm:cxn modelId="{A5D428E3-A940-477F-A88B-D8EC6AAE14E0}" type="presParOf" srcId="{5B073445-9F0D-4B5A-A0FA-AFDB5757B2E0}" destId="{A76DF026-03B2-4304-9027-E2108C4E3353}" srcOrd="2" destOrd="0" presId="urn:microsoft.com/office/officeart/2018/2/layout/IconLabelDescriptionList"/>
    <dgm:cxn modelId="{7D3E1BCB-E3A9-445B-9BDB-9A3702AA8C49}" type="presParOf" srcId="{5B073445-9F0D-4B5A-A0FA-AFDB5757B2E0}" destId="{9959ABB8-4556-476D-9652-92FA7F436E88}" srcOrd="3" destOrd="0" presId="urn:microsoft.com/office/officeart/2018/2/layout/IconLabelDescriptionList"/>
    <dgm:cxn modelId="{B4635B92-C977-4880-98FD-DAEA15CE97A9}" type="presParOf" srcId="{5B073445-9F0D-4B5A-A0FA-AFDB5757B2E0}" destId="{E6976689-C765-4C21-8239-D0FD7BED583E}" srcOrd="4" destOrd="0" presId="urn:microsoft.com/office/officeart/2018/2/layout/IconLabelDescriptionList"/>
    <dgm:cxn modelId="{4DAA50FA-B61E-42E1-9A71-7EF4150D466C}" type="presParOf" srcId="{7EB794E1-D9E7-46A7-A9AC-B4E3AE1F66A3}" destId="{75946845-626D-431D-8092-9C6DD5887D67}" srcOrd="1" destOrd="0" presId="urn:microsoft.com/office/officeart/2018/2/layout/IconLabelDescriptionList"/>
    <dgm:cxn modelId="{4557967B-7718-4509-A849-AF78A8D100AB}" type="presParOf" srcId="{7EB794E1-D9E7-46A7-A9AC-B4E3AE1F66A3}" destId="{84C408F6-D572-4381-A819-9FD99FE7E021}" srcOrd="2" destOrd="0" presId="urn:microsoft.com/office/officeart/2018/2/layout/IconLabelDescriptionList"/>
    <dgm:cxn modelId="{6B76FE5F-7276-4B61-ABF2-6C2A39E5AF15}" type="presParOf" srcId="{84C408F6-D572-4381-A819-9FD99FE7E021}" destId="{ED2451EC-23B3-4CD1-90CC-C1CCA08938CD}" srcOrd="0" destOrd="0" presId="urn:microsoft.com/office/officeart/2018/2/layout/IconLabelDescriptionList"/>
    <dgm:cxn modelId="{48FA4326-8EDC-4A76-8C42-CD8A1AFE9ECC}" type="presParOf" srcId="{84C408F6-D572-4381-A819-9FD99FE7E021}" destId="{868A3293-6C0F-44B2-8555-231452AD66CE}" srcOrd="1" destOrd="0" presId="urn:microsoft.com/office/officeart/2018/2/layout/IconLabelDescriptionList"/>
    <dgm:cxn modelId="{3B5F45E4-A3F5-4D6D-888C-053F5781D919}" type="presParOf" srcId="{84C408F6-D572-4381-A819-9FD99FE7E021}" destId="{4C570554-F390-47ED-ADBF-49FEB4EEF7D8}" srcOrd="2" destOrd="0" presId="urn:microsoft.com/office/officeart/2018/2/layout/IconLabelDescriptionList"/>
    <dgm:cxn modelId="{0E9CA7D7-C702-4DF6-BF89-7BA15887EF44}" type="presParOf" srcId="{84C408F6-D572-4381-A819-9FD99FE7E021}" destId="{7AE4CB21-220E-4121-8B00-9B2DFD1EF810}" srcOrd="3" destOrd="0" presId="urn:microsoft.com/office/officeart/2018/2/layout/IconLabelDescriptionList"/>
    <dgm:cxn modelId="{2080CE53-2041-464B-8C91-1AA0891AF35E}" type="presParOf" srcId="{84C408F6-D572-4381-A819-9FD99FE7E021}" destId="{C7720EED-AA05-4CA1-83F9-ECBF5288B64E}"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5BC6C4-B59F-4901-8C65-93CA85BAF1D0}"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0BAD28EC-7FE3-4CA7-80AD-CA85701CEBA8}">
      <dgm:prSet/>
      <dgm:spPr/>
      <dgm:t>
        <a:bodyPr/>
        <a:lstStyle/>
        <a:p>
          <a:r>
            <a:rPr lang="en-US" b="1"/>
            <a:t>Bias and Fairness</a:t>
          </a:r>
          <a:r>
            <a:rPr lang="en-US"/>
            <a:t>: Ensure no discrimination.</a:t>
          </a:r>
        </a:p>
      </dgm:t>
    </dgm:pt>
    <dgm:pt modelId="{A9C6E76C-12BF-4BEB-A31E-787A0DA265C8}" type="parTrans" cxnId="{88314923-9471-49F2-95C9-EBFA1E2F797C}">
      <dgm:prSet/>
      <dgm:spPr/>
      <dgm:t>
        <a:bodyPr/>
        <a:lstStyle/>
        <a:p>
          <a:endParaRPr lang="en-US"/>
        </a:p>
      </dgm:t>
    </dgm:pt>
    <dgm:pt modelId="{1D2C394F-DBC0-44AD-A270-E6D7021C8DFF}" type="sibTrans" cxnId="{88314923-9471-49F2-95C9-EBFA1E2F797C}">
      <dgm:prSet/>
      <dgm:spPr/>
      <dgm:t>
        <a:bodyPr/>
        <a:lstStyle/>
        <a:p>
          <a:endParaRPr lang="en-US"/>
        </a:p>
      </dgm:t>
    </dgm:pt>
    <dgm:pt modelId="{FE37BC1C-0C4D-4651-B5BB-0F52AE65CEF1}">
      <dgm:prSet/>
      <dgm:spPr/>
      <dgm:t>
        <a:bodyPr/>
        <a:lstStyle/>
        <a:p>
          <a:r>
            <a:rPr lang="en-US" b="1"/>
            <a:t>Privacy</a:t>
          </a:r>
          <a:r>
            <a:rPr lang="en-US"/>
            <a:t>: Maintain confidentiality and data security.</a:t>
          </a:r>
        </a:p>
      </dgm:t>
    </dgm:pt>
    <dgm:pt modelId="{E738E29E-E7B3-4065-8B77-B136AAD429F8}" type="parTrans" cxnId="{1CB68F22-980A-4BBD-93A4-2FE1853B1253}">
      <dgm:prSet/>
      <dgm:spPr/>
      <dgm:t>
        <a:bodyPr/>
        <a:lstStyle/>
        <a:p>
          <a:endParaRPr lang="en-US"/>
        </a:p>
      </dgm:t>
    </dgm:pt>
    <dgm:pt modelId="{DEB0D621-F503-4F27-BD40-BD9A68498645}" type="sibTrans" cxnId="{1CB68F22-980A-4BBD-93A4-2FE1853B1253}">
      <dgm:prSet/>
      <dgm:spPr/>
      <dgm:t>
        <a:bodyPr/>
        <a:lstStyle/>
        <a:p>
          <a:endParaRPr lang="en-US"/>
        </a:p>
      </dgm:t>
    </dgm:pt>
    <dgm:pt modelId="{C85CF7C5-4778-4F5D-AB23-95F7313FE9DF}" type="pres">
      <dgm:prSet presAssocID="{8C5BC6C4-B59F-4901-8C65-93CA85BAF1D0}" presName="root" presStyleCnt="0">
        <dgm:presLayoutVars>
          <dgm:dir/>
          <dgm:resizeHandles val="exact"/>
        </dgm:presLayoutVars>
      </dgm:prSet>
      <dgm:spPr/>
    </dgm:pt>
    <dgm:pt modelId="{08921ED7-9CEB-40F5-8A9D-5CFEF230F803}" type="pres">
      <dgm:prSet presAssocID="{0BAD28EC-7FE3-4CA7-80AD-CA85701CEBA8}" presName="compNode" presStyleCnt="0"/>
      <dgm:spPr/>
    </dgm:pt>
    <dgm:pt modelId="{17789296-8715-4FE9-9498-A415F397667F}" type="pres">
      <dgm:prSet presAssocID="{0BAD28EC-7FE3-4CA7-80AD-CA85701CEBA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ales of Justice"/>
        </a:ext>
      </dgm:extLst>
    </dgm:pt>
    <dgm:pt modelId="{5DF9C98E-77BF-41DD-BBF7-21F672BC34C2}" type="pres">
      <dgm:prSet presAssocID="{0BAD28EC-7FE3-4CA7-80AD-CA85701CEBA8}" presName="spaceRect" presStyleCnt="0"/>
      <dgm:spPr/>
    </dgm:pt>
    <dgm:pt modelId="{E3CA420F-FCF4-47A0-AA3F-FC2C12E46693}" type="pres">
      <dgm:prSet presAssocID="{0BAD28EC-7FE3-4CA7-80AD-CA85701CEBA8}" presName="textRect" presStyleLbl="revTx" presStyleIdx="0" presStyleCnt="2">
        <dgm:presLayoutVars>
          <dgm:chMax val="1"/>
          <dgm:chPref val="1"/>
        </dgm:presLayoutVars>
      </dgm:prSet>
      <dgm:spPr/>
    </dgm:pt>
    <dgm:pt modelId="{A8D11B0B-760C-4C15-8796-802A105A1C0C}" type="pres">
      <dgm:prSet presAssocID="{1D2C394F-DBC0-44AD-A270-E6D7021C8DFF}" presName="sibTrans" presStyleCnt="0"/>
      <dgm:spPr/>
    </dgm:pt>
    <dgm:pt modelId="{B18672B2-9E90-49BF-9540-3B76345FB50A}" type="pres">
      <dgm:prSet presAssocID="{FE37BC1C-0C4D-4651-B5BB-0F52AE65CEF1}" presName="compNode" presStyleCnt="0"/>
      <dgm:spPr/>
    </dgm:pt>
    <dgm:pt modelId="{A2B2301B-9863-469B-AD97-16576EE5879C}" type="pres">
      <dgm:prSet presAssocID="{FE37BC1C-0C4D-4651-B5BB-0F52AE65CEF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Sign"/>
        </a:ext>
      </dgm:extLst>
    </dgm:pt>
    <dgm:pt modelId="{39F33826-1C46-4572-A0A3-B6EE948FFEFB}" type="pres">
      <dgm:prSet presAssocID="{FE37BC1C-0C4D-4651-B5BB-0F52AE65CEF1}" presName="spaceRect" presStyleCnt="0"/>
      <dgm:spPr/>
    </dgm:pt>
    <dgm:pt modelId="{74B60EC7-84DD-4234-B9D0-F2996152224F}" type="pres">
      <dgm:prSet presAssocID="{FE37BC1C-0C4D-4651-B5BB-0F52AE65CEF1}" presName="textRect" presStyleLbl="revTx" presStyleIdx="1" presStyleCnt="2">
        <dgm:presLayoutVars>
          <dgm:chMax val="1"/>
          <dgm:chPref val="1"/>
        </dgm:presLayoutVars>
      </dgm:prSet>
      <dgm:spPr/>
    </dgm:pt>
  </dgm:ptLst>
  <dgm:cxnLst>
    <dgm:cxn modelId="{1CB68F22-980A-4BBD-93A4-2FE1853B1253}" srcId="{8C5BC6C4-B59F-4901-8C65-93CA85BAF1D0}" destId="{FE37BC1C-0C4D-4651-B5BB-0F52AE65CEF1}" srcOrd="1" destOrd="0" parTransId="{E738E29E-E7B3-4065-8B77-B136AAD429F8}" sibTransId="{DEB0D621-F503-4F27-BD40-BD9A68498645}"/>
    <dgm:cxn modelId="{88314923-9471-49F2-95C9-EBFA1E2F797C}" srcId="{8C5BC6C4-B59F-4901-8C65-93CA85BAF1D0}" destId="{0BAD28EC-7FE3-4CA7-80AD-CA85701CEBA8}" srcOrd="0" destOrd="0" parTransId="{A9C6E76C-12BF-4BEB-A31E-787A0DA265C8}" sibTransId="{1D2C394F-DBC0-44AD-A270-E6D7021C8DFF}"/>
    <dgm:cxn modelId="{1287C63D-0773-4A51-8DCC-DB4596D997C9}" type="presOf" srcId="{8C5BC6C4-B59F-4901-8C65-93CA85BAF1D0}" destId="{C85CF7C5-4778-4F5D-AB23-95F7313FE9DF}" srcOrd="0" destOrd="0" presId="urn:microsoft.com/office/officeart/2018/2/layout/IconLabelList"/>
    <dgm:cxn modelId="{A2C7B269-A9FB-44B0-8AF1-327B41CB2379}" type="presOf" srcId="{FE37BC1C-0C4D-4651-B5BB-0F52AE65CEF1}" destId="{74B60EC7-84DD-4234-B9D0-F2996152224F}" srcOrd="0" destOrd="0" presId="urn:microsoft.com/office/officeart/2018/2/layout/IconLabelList"/>
    <dgm:cxn modelId="{6CBF0B86-041C-492A-B710-71BE98829CED}" type="presOf" srcId="{0BAD28EC-7FE3-4CA7-80AD-CA85701CEBA8}" destId="{E3CA420F-FCF4-47A0-AA3F-FC2C12E46693}" srcOrd="0" destOrd="0" presId="urn:microsoft.com/office/officeart/2018/2/layout/IconLabelList"/>
    <dgm:cxn modelId="{9080F0F0-79CE-4899-B922-47979D39093F}" type="presParOf" srcId="{C85CF7C5-4778-4F5D-AB23-95F7313FE9DF}" destId="{08921ED7-9CEB-40F5-8A9D-5CFEF230F803}" srcOrd="0" destOrd="0" presId="urn:microsoft.com/office/officeart/2018/2/layout/IconLabelList"/>
    <dgm:cxn modelId="{6985E46F-22AA-41AA-95C1-C70148A7A322}" type="presParOf" srcId="{08921ED7-9CEB-40F5-8A9D-5CFEF230F803}" destId="{17789296-8715-4FE9-9498-A415F397667F}" srcOrd="0" destOrd="0" presId="urn:microsoft.com/office/officeart/2018/2/layout/IconLabelList"/>
    <dgm:cxn modelId="{4ECF23EA-F25B-4B63-AE53-5BAC3FE28E8F}" type="presParOf" srcId="{08921ED7-9CEB-40F5-8A9D-5CFEF230F803}" destId="{5DF9C98E-77BF-41DD-BBF7-21F672BC34C2}" srcOrd="1" destOrd="0" presId="urn:microsoft.com/office/officeart/2018/2/layout/IconLabelList"/>
    <dgm:cxn modelId="{2792ED9C-F46D-4F78-9506-56186404F9B6}" type="presParOf" srcId="{08921ED7-9CEB-40F5-8A9D-5CFEF230F803}" destId="{E3CA420F-FCF4-47A0-AA3F-FC2C12E46693}" srcOrd="2" destOrd="0" presId="urn:microsoft.com/office/officeart/2018/2/layout/IconLabelList"/>
    <dgm:cxn modelId="{F984D351-2470-4575-897F-82BEAA348888}" type="presParOf" srcId="{C85CF7C5-4778-4F5D-AB23-95F7313FE9DF}" destId="{A8D11B0B-760C-4C15-8796-802A105A1C0C}" srcOrd="1" destOrd="0" presId="urn:microsoft.com/office/officeart/2018/2/layout/IconLabelList"/>
    <dgm:cxn modelId="{0FECB82C-91C6-4883-8320-0CE7FAF10865}" type="presParOf" srcId="{C85CF7C5-4778-4F5D-AB23-95F7313FE9DF}" destId="{B18672B2-9E90-49BF-9540-3B76345FB50A}" srcOrd="2" destOrd="0" presId="urn:microsoft.com/office/officeart/2018/2/layout/IconLabelList"/>
    <dgm:cxn modelId="{2513EB68-9978-40AA-90A6-72413BA34946}" type="presParOf" srcId="{B18672B2-9E90-49BF-9540-3B76345FB50A}" destId="{A2B2301B-9863-469B-AD97-16576EE5879C}" srcOrd="0" destOrd="0" presId="urn:microsoft.com/office/officeart/2018/2/layout/IconLabelList"/>
    <dgm:cxn modelId="{0B5FB24C-2781-4DDC-B67A-E2A805FA4BF5}" type="presParOf" srcId="{B18672B2-9E90-49BF-9540-3B76345FB50A}" destId="{39F33826-1C46-4572-A0A3-B6EE948FFEFB}" srcOrd="1" destOrd="0" presId="urn:microsoft.com/office/officeart/2018/2/layout/IconLabelList"/>
    <dgm:cxn modelId="{F5663192-0E18-4D5A-AAD3-9CBCAB3D38A1}" type="presParOf" srcId="{B18672B2-9E90-49BF-9540-3B76345FB50A}" destId="{74B60EC7-84DD-4234-B9D0-F2996152224F}"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70F9DC-F11C-4426-A406-D3064BA94B08}">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EBFB6D-0D13-4672-899B-26CD2B2FF63B}">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Problem</a:t>
          </a:r>
          <a:r>
            <a:rPr lang="en-US" sz="1700" kern="1200"/>
            <a:t>: Banks need to accurately predict loan default to reduce losses and optimize lending.</a:t>
          </a:r>
        </a:p>
      </dsp:txBody>
      <dsp:txXfrm>
        <a:off x="765914" y="2943510"/>
        <a:ext cx="4320000" cy="720000"/>
      </dsp:txXfrm>
    </dsp:sp>
    <dsp:sp modelId="{82017861-1C29-47BE-8DF8-21ACA2E3C9C6}">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E5D6A7-AC40-4B41-BF8A-F273BC24FCEB}">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b="1" kern="1200"/>
            <a:t>Impact</a:t>
          </a:r>
          <a:r>
            <a:rPr lang="en-US" sz="1700" kern="1200"/>
            <a:t>: Incorrectly assessing risk can result in financial losses or missed revenue opportunities.</a:t>
          </a:r>
        </a:p>
      </dsp:txBody>
      <dsp:txXfrm>
        <a:off x="5841914" y="2943510"/>
        <a:ext cx="432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0D53B-F14B-4EDC-B0C2-C335809236A3}">
      <dsp:nvSpPr>
        <dsp:cNvPr id="0" name=""/>
        <dsp:cNvSpPr/>
      </dsp:nvSpPr>
      <dsp:spPr>
        <a:xfrm>
          <a:off x="559800" y="767327"/>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6DF026-03B2-4304-9027-E2108C4E3353}">
      <dsp:nvSpPr>
        <dsp:cNvPr id="0" name=""/>
        <dsp:cNvSpPr/>
      </dsp:nvSpPr>
      <dsp:spPr>
        <a:xfrm>
          <a:off x="559800" y="240044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b="1" kern="1200"/>
            <a:t>Key Learnings</a:t>
          </a:r>
          <a:r>
            <a:rPr lang="en-US" sz="1900" kern="1200"/>
            <a:t>:</a:t>
          </a:r>
        </a:p>
      </dsp:txBody>
      <dsp:txXfrm>
        <a:off x="559800" y="2400444"/>
        <a:ext cx="4320000" cy="648000"/>
      </dsp:txXfrm>
    </dsp:sp>
    <dsp:sp modelId="{E6976689-C765-4C21-8239-D0FD7BED583E}">
      <dsp:nvSpPr>
        <dsp:cNvPr id="0" name=""/>
        <dsp:cNvSpPr/>
      </dsp:nvSpPr>
      <dsp:spPr>
        <a:xfrm>
          <a:off x="550166" y="2758268"/>
          <a:ext cx="4320000" cy="479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Debt-to-income ratio, credit score as key predictors.</a:t>
          </a:r>
        </a:p>
        <a:p>
          <a:pPr marL="0" lvl="0" indent="0" algn="l" defTabSz="622300">
            <a:lnSpc>
              <a:spcPct val="90000"/>
            </a:lnSpc>
            <a:spcBef>
              <a:spcPct val="0"/>
            </a:spcBef>
            <a:spcAft>
              <a:spcPct val="35000"/>
            </a:spcAft>
            <a:buNone/>
          </a:pPr>
          <a:r>
            <a:rPr lang="en-US" sz="1400" kern="1200"/>
            <a:t>Model can be integrated into loan approval process.</a:t>
          </a:r>
        </a:p>
      </dsp:txBody>
      <dsp:txXfrm>
        <a:off x="550166" y="2758268"/>
        <a:ext cx="4320000" cy="479232"/>
      </dsp:txXfrm>
    </dsp:sp>
    <dsp:sp modelId="{ED2451EC-23B3-4CD1-90CC-C1CCA08938CD}">
      <dsp:nvSpPr>
        <dsp:cNvPr id="0" name=""/>
        <dsp:cNvSpPr/>
      </dsp:nvSpPr>
      <dsp:spPr>
        <a:xfrm>
          <a:off x="5635800" y="767327"/>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570554-F390-47ED-ADBF-49FEB4EEF7D8}">
      <dsp:nvSpPr>
        <dsp:cNvPr id="0" name=""/>
        <dsp:cNvSpPr/>
      </dsp:nvSpPr>
      <dsp:spPr>
        <a:xfrm>
          <a:off x="5635800" y="240044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44550">
            <a:lnSpc>
              <a:spcPct val="90000"/>
            </a:lnSpc>
            <a:spcBef>
              <a:spcPct val="0"/>
            </a:spcBef>
            <a:spcAft>
              <a:spcPct val="35000"/>
            </a:spcAft>
            <a:buNone/>
            <a:defRPr b="1"/>
          </a:pPr>
          <a:r>
            <a:rPr lang="en-US" sz="1900" b="1" kern="1200" dirty="0"/>
            <a:t>Recommendations</a:t>
          </a:r>
          <a:r>
            <a:rPr lang="en-US" sz="1900" kern="1200" dirty="0"/>
            <a:t>:</a:t>
          </a:r>
        </a:p>
        <a:p>
          <a:pPr marL="0" lvl="0" indent="0" algn="l" defTabSz="844550">
            <a:lnSpc>
              <a:spcPct val="90000"/>
            </a:lnSpc>
            <a:spcBef>
              <a:spcPct val="0"/>
            </a:spcBef>
            <a:spcAft>
              <a:spcPct val="35000"/>
            </a:spcAft>
            <a:buNone/>
            <a:defRPr b="1"/>
          </a:pPr>
          <a:r>
            <a:rPr lang="en-US" sz="1900" kern="1200" dirty="0"/>
            <a:t> </a:t>
          </a:r>
          <a:r>
            <a:rPr lang="en-US" sz="1900" b="0" kern="1200" dirty="0"/>
            <a:t>Interest rate adjustments based on risk.</a:t>
          </a:r>
        </a:p>
      </dsp:txBody>
      <dsp:txXfrm>
        <a:off x="5635800" y="2400444"/>
        <a:ext cx="4320000" cy="648000"/>
      </dsp:txXfrm>
    </dsp:sp>
    <dsp:sp modelId="{C7720EED-AA05-4CA1-83F9-ECBF5288B64E}">
      <dsp:nvSpPr>
        <dsp:cNvPr id="0" name=""/>
        <dsp:cNvSpPr/>
      </dsp:nvSpPr>
      <dsp:spPr>
        <a:xfrm>
          <a:off x="5635800" y="3104778"/>
          <a:ext cx="4320000" cy="47923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89296-8715-4FE9-9498-A415F397667F}">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CA420F-FCF4-47A0-AA3F-FC2C12E46693}">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b="1" kern="1200"/>
            <a:t>Bias and Fairness</a:t>
          </a:r>
          <a:r>
            <a:rPr lang="en-US" sz="2400" kern="1200"/>
            <a:t>: Ensure no discrimination.</a:t>
          </a:r>
        </a:p>
      </dsp:txBody>
      <dsp:txXfrm>
        <a:off x="559800" y="3022743"/>
        <a:ext cx="4320000" cy="720000"/>
      </dsp:txXfrm>
    </dsp:sp>
    <dsp:sp modelId="{A2B2301B-9863-469B-AD97-16576EE5879C}">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B60EC7-84DD-4234-B9D0-F2996152224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b="1" kern="1200"/>
            <a:t>Privacy</a:t>
          </a:r>
          <a:r>
            <a:rPr lang="en-US" sz="2400" kern="1200"/>
            <a:t>: Maintain confidentiality and data security.</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E105A-17A4-4264-934A-2485A05FA4A5}" type="datetimeFigureOut">
              <a:rPr lang="en-US" smtClean="0"/>
              <a:t>11/15/2024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A9099A-77DE-44A6-9090-6A9979FE38FF}" type="slidenum">
              <a:rPr lang="en-US" smtClean="0"/>
              <a:t>‹#›</a:t>
            </a:fld>
            <a:endParaRPr lang="en-US"/>
          </a:p>
        </p:txBody>
      </p:sp>
    </p:spTree>
    <p:extLst>
      <p:ext uri="{BB962C8B-B14F-4D97-AF65-F5344CB8AC3E}">
        <p14:creationId xmlns:p14="http://schemas.microsoft.com/office/powerpoint/2010/main" val="208720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Welcome to my presentation on predicting loan default risk. My name is Joseph Damico, and today I'll walk you through my project where I developed a predictive model to assess the risk of loan default. This presentation will cover the problem's significance, the dataset, methods, results, and key findings.</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1</a:t>
            </a:fld>
            <a:endParaRPr lang="en-US"/>
          </a:p>
        </p:txBody>
      </p:sp>
    </p:spTree>
    <p:extLst>
      <p:ext uri="{BB962C8B-B14F-4D97-AF65-F5344CB8AC3E}">
        <p14:creationId xmlns:p14="http://schemas.microsoft.com/office/powerpoint/2010/main" val="5401576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results suggest that the model is a reliable tool for predicting loan default risk with high precision and recall making it suitable for identifying risky borrowers. This model could be used in real-world scenarios to support risk-based decision-making in the loan approval process.</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10</a:t>
            </a:fld>
            <a:endParaRPr lang="en-US"/>
          </a:p>
        </p:txBody>
      </p:sp>
    </p:spTree>
    <p:extLst>
      <p:ext uri="{BB962C8B-B14F-4D97-AF65-F5344CB8AC3E}">
        <p14:creationId xmlns:p14="http://schemas.microsoft.com/office/powerpoint/2010/main" val="679118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Key learnings from the project include the importance of factors like debt-to-income ratio and credit score in predicting loan default. This model could be integrated into the loan approval process to assess borrower risk with the added recommendation of adjusting interest rates based on each borrower’s risk profile.</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11</a:t>
            </a:fld>
            <a:endParaRPr lang="en-US"/>
          </a:p>
        </p:txBody>
      </p:sp>
    </p:spTree>
    <p:extLst>
      <p:ext uri="{BB962C8B-B14F-4D97-AF65-F5344CB8AC3E}">
        <p14:creationId xmlns:p14="http://schemas.microsoft.com/office/powerpoint/2010/main" val="2526722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Ethical considerations are vital when deploying predictive models in finance. Bias and fairness must be carefully monitored to prevent discrimination and borrower privacy needs to be maintained through secure handling of data in compliance with relevant regulations.</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12</a:t>
            </a:fld>
            <a:endParaRPr lang="en-US"/>
          </a:p>
        </p:txBody>
      </p:sp>
    </p:spTree>
    <p:extLst>
      <p:ext uri="{BB962C8B-B14F-4D97-AF65-F5344CB8AC3E}">
        <p14:creationId xmlns:p14="http://schemas.microsoft.com/office/powerpoint/2010/main" val="3669933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Future work could include adding external credit data and macroeconomic indicators to improve the model's predictive power. Additionally, a dynamic interest rate adjustment model could be implemented to offer interest rates that correspond to a borrower's risk level helping to optimize the lending strategy.</a:t>
            </a:r>
          </a:p>
          <a:p>
            <a:endParaRPr lang="en-US" dirty="0"/>
          </a:p>
          <a:p>
            <a:r>
              <a:rPr lang="en-US" sz="1800" dirty="0">
                <a:effectLst/>
                <a:latin typeface="Aptos" panose="020B0004020202020204" pitchFamily="34" charset="0"/>
                <a:ea typeface="Aptos" panose="020B0004020202020204" pitchFamily="34" charset="0"/>
                <a:cs typeface="Times New Roman" panose="02020603050405020304" pitchFamily="18" charset="0"/>
              </a:rPr>
              <a:t>I appreciate the opportunity to share this project with you.</a:t>
            </a:r>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13</a:t>
            </a:fld>
            <a:endParaRPr lang="en-US"/>
          </a:p>
        </p:txBody>
      </p:sp>
    </p:spTree>
    <p:extLst>
      <p:ext uri="{BB962C8B-B14F-4D97-AF65-F5344CB8AC3E}">
        <p14:creationId xmlns:p14="http://schemas.microsoft.com/office/powerpoint/2010/main" val="2487524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Loan default is a major concern for banks and lending institutions. Incorrectly evaluating a borrower’s risk can lead to significant financial losses or missed revenue opportunities. This project aims to develop a model to accurately predict loan default allowing banks to make better data-driven lending decisions.</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2</a:t>
            </a:fld>
            <a:endParaRPr lang="en-US"/>
          </a:p>
        </p:txBody>
      </p:sp>
    </p:spTree>
    <p:extLst>
      <p:ext uri="{BB962C8B-B14F-4D97-AF65-F5344CB8AC3E}">
        <p14:creationId xmlns:p14="http://schemas.microsoft.com/office/powerpoint/2010/main" val="2216739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ability to predict loan default risk is crucial because it helps banks balance risk with lending opportunities. Key stakeholders who would benefit from this model include bank executives, risk assessment teams, and loan officers, all of whom rely on data to make better decisions regarding loan approvals and terms.</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3</a:t>
            </a:fld>
            <a:endParaRPr lang="en-US"/>
          </a:p>
        </p:txBody>
      </p:sp>
    </p:spTree>
    <p:extLst>
      <p:ext uri="{BB962C8B-B14F-4D97-AF65-F5344CB8AC3E}">
        <p14:creationId xmlns:p14="http://schemas.microsoft.com/office/powerpoint/2010/main" val="1823825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data for this project was sourced from Kaggle and includes essential features such as age, income, loan amount, credit score, employment type, and marital status, along with a target variable that indicates whether or not the loan defaulted. These features allow us to build a predictive model that considers various aspects of a borrower's financial situation and other key variables.</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4</a:t>
            </a:fld>
            <a:endParaRPr lang="en-US"/>
          </a:p>
        </p:txBody>
      </p:sp>
    </p:spTree>
    <p:extLst>
      <p:ext uri="{BB962C8B-B14F-4D97-AF65-F5344CB8AC3E}">
        <p14:creationId xmlns:p14="http://schemas.microsoft.com/office/powerpoint/2010/main" val="3633983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Initial data exploration included visualizations like histograms to show income and loan amount distributions, box plots to compare credit scores across default and non-default groups, and a correlation heatmap. These visualizations helped identify key patterns and relationships in the data that would inform the modeling approach. Some visualizations proved not to be useful and added more confusion for a short period.</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5</a:t>
            </a:fld>
            <a:endParaRPr lang="en-US"/>
          </a:p>
        </p:txBody>
      </p:sp>
    </p:spTree>
    <p:extLst>
      <p:ext uri="{BB962C8B-B14F-4D97-AF65-F5344CB8AC3E}">
        <p14:creationId xmlns:p14="http://schemas.microsoft.com/office/powerpoint/2010/main" val="869640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prepare the data missing values were handled through mean and mode imputation. A debt-to-income ratio feature was engineered to assess the borrower's financial health. Categorical variables were one-hot encoded and SMOTE was applied to balance the classes ensuring that the model learned from both default and non-default cases effectively.</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6</a:t>
            </a:fld>
            <a:endParaRPr lang="en-US"/>
          </a:p>
        </p:txBody>
      </p:sp>
    </p:spTree>
    <p:extLst>
      <p:ext uri="{BB962C8B-B14F-4D97-AF65-F5344CB8AC3E}">
        <p14:creationId xmlns:p14="http://schemas.microsoft.com/office/powerpoint/2010/main" val="2714164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tested several models including logistic regression and random forest. The random forest model was chosen as the final model due to its superior performance in handling non-linear relationships and its ability to achieve higher accuracy for this prediction task.</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7</a:t>
            </a:fld>
            <a:endParaRPr lang="en-US"/>
          </a:p>
        </p:txBody>
      </p:sp>
    </p:spTree>
    <p:extLst>
      <p:ext uri="{BB962C8B-B14F-4D97-AF65-F5344CB8AC3E}">
        <p14:creationId xmlns:p14="http://schemas.microsoft.com/office/powerpoint/2010/main" val="148305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To evaluate the model I used precision, recall, F1-score, and AUC-ROC. These metrics provided a comprehensive view of model performance balancing accuracy while minimizing false negatives, which is essential in predicting loan default where missing a true positive can be costly for banks.</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8</a:t>
            </a:fld>
            <a:endParaRPr lang="en-US"/>
          </a:p>
        </p:txBody>
      </p:sp>
    </p:spTree>
    <p:extLst>
      <p:ext uri="{BB962C8B-B14F-4D97-AF65-F5344CB8AC3E}">
        <p14:creationId xmlns:p14="http://schemas.microsoft.com/office/powerpoint/2010/main" val="176257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Transcript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final random forest model achieved high precision and recall indicating effective identification of defaults. The model's AUC-ROC score was 0.96 demonstrating strong performance in distinguishing between default and non-default cases. Here I’ve included the ROC curve to illustrate these results.</a:t>
            </a:r>
          </a:p>
          <a:p>
            <a:endParaRPr lang="en-US" dirty="0"/>
          </a:p>
        </p:txBody>
      </p:sp>
      <p:sp>
        <p:nvSpPr>
          <p:cNvPr id="4" name="Slide Number Placeholder 3"/>
          <p:cNvSpPr>
            <a:spLocks noGrp="1"/>
          </p:cNvSpPr>
          <p:nvPr>
            <p:ph type="sldNum" sz="quarter" idx="5"/>
          </p:nvPr>
        </p:nvSpPr>
        <p:spPr/>
        <p:txBody>
          <a:bodyPr/>
          <a:lstStyle/>
          <a:p>
            <a:fld id="{6EA9099A-77DE-44A6-9090-6A9979FE38FF}" type="slidenum">
              <a:rPr lang="en-US" smtClean="0"/>
              <a:t>9</a:t>
            </a:fld>
            <a:endParaRPr lang="en-US"/>
          </a:p>
        </p:txBody>
      </p:sp>
    </p:spTree>
    <p:extLst>
      <p:ext uri="{BB962C8B-B14F-4D97-AF65-F5344CB8AC3E}">
        <p14:creationId xmlns:p14="http://schemas.microsoft.com/office/powerpoint/2010/main" val="2944621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6733-23B2-322F-0F92-ADB5ADA2EE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FAAE0B-60C8-3C6E-4B8A-FFFE8C24BE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FAE54C-393A-CEA6-2A88-4C64854CBE96}"/>
              </a:ext>
            </a:extLst>
          </p:cNvPr>
          <p:cNvSpPr>
            <a:spLocks noGrp="1"/>
          </p:cNvSpPr>
          <p:nvPr>
            <p:ph type="dt" sz="half" idx="10"/>
          </p:nvPr>
        </p:nvSpPr>
        <p:spPr/>
        <p:txBody>
          <a:bodyPr/>
          <a:lstStyle/>
          <a:p>
            <a:fld id="{8F416C8A-0EC6-4111-B9BE-93FFA9F65D50}" type="datetimeFigureOut">
              <a:rPr lang="en-US" smtClean="0"/>
              <a:t>11/15/2024</a:t>
            </a:fld>
            <a:endParaRPr lang="en-US"/>
          </a:p>
        </p:txBody>
      </p:sp>
      <p:sp>
        <p:nvSpPr>
          <p:cNvPr id="5" name="Footer Placeholder 4">
            <a:extLst>
              <a:ext uri="{FF2B5EF4-FFF2-40B4-BE49-F238E27FC236}">
                <a16:creationId xmlns:a16="http://schemas.microsoft.com/office/drawing/2014/main" id="{99873797-9968-47A3-2D51-6E9530F42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BFC13B-76D0-2DBF-0A4F-E82FC2B1BD24}"/>
              </a:ext>
            </a:extLst>
          </p:cNvPr>
          <p:cNvSpPr>
            <a:spLocks noGrp="1"/>
          </p:cNvSpPr>
          <p:nvPr>
            <p:ph type="sldNum" sz="quarter" idx="12"/>
          </p:nvPr>
        </p:nvSpPr>
        <p:spPr/>
        <p:txBody>
          <a:bodyPr/>
          <a:lstStyle/>
          <a:p>
            <a:fld id="{61BE6D48-8C36-4FBA-83DB-9AE16A63FEB9}" type="slidenum">
              <a:rPr lang="en-US" smtClean="0"/>
              <a:t>‹#›</a:t>
            </a:fld>
            <a:endParaRPr lang="en-US"/>
          </a:p>
        </p:txBody>
      </p:sp>
    </p:spTree>
    <p:extLst>
      <p:ext uri="{BB962C8B-B14F-4D97-AF65-F5344CB8AC3E}">
        <p14:creationId xmlns:p14="http://schemas.microsoft.com/office/powerpoint/2010/main" val="1465923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3FC5-D803-6D72-27BD-C80C52771E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40D12-423D-B748-1E9C-CCD4C2DC80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368213-8A38-67F1-1396-85B2C0141B41}"/>
              </a:ext>
            </a:extLst>
          </p:cNvPr>
          <p:cNvSpPr>
            <a:spLocks noGrp="1"/>
          </p:cNvSpPr>
          <p:nvPr>
            <p:ph type="dt" sz="half" idx="10"/>
          </p:nvPr>
        </p:nvSpPr>
        <p:spPr/>
        <p:txBody>
          <a:bodyPr/>
          <a:lstStyle/>
          <a:p>
            <a:fld id="{8F416C8A-0EC6-4111-B9BE-93FFA9F65D50}" type="datetimeFigureOut">
              <a:rPr lang="en-US" smtClean="0"/>
              <a:t>11/15/2024</a:t>
            </a:fld>
            <a:endParaRPr lang="en-US"/>
          </a:p>
        </p:txBody>
      </p:sp>
      <p:sp>
        <p:nvSpPr>
          <p:cNvPr id="5" name="Footer Placeholder 4">
            <a:extLst>
              <a:ext uri="{FF2B5EF4-FFF2-40B4-BE49-F238E27FC236}">
                <a16:creationId xmlns:a16="http://schemas.microsoft.com/office/drawing/2014/main" id="{79822E9E-02C6-3191-3ACA-0106D446A0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8E029-69B0-B12A-BCB0-7F83798C33CF}"/>
              </a:ext>
            </a:extLst>
          </p:cNvPr>
          <p:cNvSpPr>
            <a:spLocks noGrp="1"/>
          </p:cNvSpPr>
          <p:nvPr>
            <p:ph type="sldNum" sz="quarter" idx="12"/>
          </p:nvPr>
        </p:nvSpPr>
        <p:spPr/>
        <p:txBody>
          <a:bodyPr/>
          <a:lstStyle/>
          <a:p>
            <a:fld id="{61BE6D48-8C36-4FBA-83DB-9AE16A63FEB9}" type="slidenum">
              <a:rPr lang="en-US" smtClean="0"/>
              <a:t>‹#›</a:t>
            </a:fld>
            <a:endParaRPr lang="en-US"/>
          </a:p>
        </p:txBody>
      </p:sp>
    </p:spTree>
    <p:extLst>
      <p:ext uri="{BB962C8B-B14F-4D97-AF65-F5344CB8AC3E}">
        <p14:creationId xmlns:p14="http://schemas.microsoft.com/office/powerpoint/2010/main" val="65328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4696CB-AB4C-554B-0343-C5DEA4A776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0ACFCB-5BCC-1EF2-B424-6B1EF1531D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1DC1F4-9104-FE4D-0B29-22D0BE0D5A90}"/>
              </a:ext>
            </a:extLst>
          </p:cNvPr>
          <p:cNvSpPr>
            <a:spLocks noGrp="1"/>
          </p:cNvSpPr>
          <p:nvPr>
            <p:ph type="dt" sz="half" idx="10"/>
          </p:nvPr>
        </p:nvSpPr>
        <p:spPr/>
        <p:txBody>
          <a:bodyPr/>
          <a:lstStyle/>
          <a:p>
            <a:fld id="{8F416C8A-0EC6-4111-B9BE-93FFA9F65D50}" type="datetimeFigureOut">
              <a:rPr lang="en-US" smtClean="0"/>
              <a:t>11/15/2024</a:t>
            </a:fld>
            <a:endParaRPr lang="en-US"/>
          </a:p>
        </p:txBody>
      </p:sp>
      <p:sp>
        <p:nvSpPr>
          <p:cNvPr id="5" name="Footer Placeholder 4">
            <a:extLst>
              <a:ext uri="{FF2B5EF4-FFF2-40B4-BE49-F238E27FC236}">
                <a16:creationId xmlns:a16="http://schemas.microsoft.com/office/drawing/2014/main" id="{585130B2-21D0-390C-5BA0-D6BD5E3074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33002D-5DC5-3166-124A-F9164CF58AA9}"/>
              </a:ext>
            </a:extLst>
          </p:cNvPr>
          <p:cNvSpPr>
            <a:spLocks noGrp="1"/>
          </p:cNvSpPr>
          <p:nvPr>
            <p:ph type="sldNum" sz="quarter" idx="12"/>
          </p:nvPr>
        </p:nvSpPr>
        <p:spPr/>
        <p:txBody>
          <a:bodyPr/>
          <a:lstStyle/>
          <a:p>
            <a:fld id="{61BE6D48-8C36-4FBA-83DB-9AE16A63FEB9}" type="slidenum">
              <a:rPr lang="en-US" smtClean="0"/>
              <a:t>‹#›</a:t>
            </a:fld>
            <a:endParaRPr lang="en-US"/>
          </a:p>
        </p:txBody>
      </p:sp>
    </p:spTree>
    <p:extLst>
      <p:ext uri="{BB962C8B-B14F-4D97-AF65-F5344CB8AC3E}">
        <p14:creationId xmlns:p14="http://schemas.microsoft.com/office/powerpoint/2010/main" val="3414431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A24E0-D1C1-1FE1-BA9D-227D1C01D0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4A99BF-70C4-F907-3ABF-1B73CE5F4E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4E37B1-02EC-1378-CABD-035D7FECBEFA}"/>
              </a:ext>
            </a:extLst>
          </p:cNvPr>
          <p:cNvSpPr>
            <a:spLocks noGrp="1"/>
          </p:cNvSpPr>
          <p:nvPr>
            <p:ph type="dt" sz="half" idx="10"/>
          </p:nvPr>
        </p:nvSpPr>
        <p:spPr/>
        <p:txBody>
          <a:bodyPr/>
          <a:lstStyle/>
          <a:p>
            <a:fld id="{8F416C8A-0EC6-4111-B9BE-93FFA9F65D50}" type="datetimeFigureOut">
              <a:rPr lang="en-US" smtClean="0"/>
              <a:t>11/15/2024</a:t>
            </a:fld>
            <a:endParaRPr lang="en-US"/>
          </a:p>
        </p:txBody>
      </p:sp>
      <p:sp>
        <p:nvSpPr>
          <p:cNvPr id="5" name="Footer Placeholder 4">
            <a:extLst>
              <a:ext uri="{FF2B5EF4-FFF2-40B4-BE49-F238E27FC236}">
                <a16:creationId xmlns:a16="http://schemas.microsoft.com/office/drawing/2014/main" id="{D625E72E-B024-DD45-94B0-023A73D408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CD518-8565-9DBD-D5C4-FEEB96DD6A55}"/>
              </a:ext>
            </a:extLst>
          </p:cNvPr>
          <p:cNvSpPr>
            <a:spLocks noGrp="1"/>
          </p:cNvSpPr>
          <p:nvPr>
            <p:ph type="sldNum" sz="quarter" idx="12"/>
          </p:nvPr>
        </p:nvSpPr>
        <p:spPr/>
        <p:txBody>
          <a:bodyPr/>
          <a:lstStyle/>
          <a:p>
            <a:fld id="{61BE6D48-8C36-4FBA-83DB-9AE16A63FEB9}" type="slidenum">
              <a:rPr lang="en-US" smtClean="0"/>
              <a:t>‹#›</a:t>
            </a:fld>
            <a:endParaRPr lang="en-US"/>
          </a:p>
        </p:txBody>
      </p:sp>
    </p:spTree>
    <p:extLst>
      <p:ext uri="{BB962C8B-B14F-4D97-AF65-F5344CB8AC3E}">
        <p14:creationId xmlns:p14="http://schemas.microsoft.com/office/powerpoint/2010/main" val="802919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F933-2F15-4915-A915-9C7EB3D676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96FB7F-451D-7018-EB47-FCBA2266D77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DF0B7-3D6E-81A2-F4EB-F18722BDE6E0}"/>
              </a:ext>
            </a:extLst>
          </p:cNvPr>
          <p:cNvSpPr>
            <a:spLocks noGrp="1"/>
          </p:cNvSpPr>
          <p:nvPr>
            <p:ph type="dt" sz="half" idx="10"/>
          </p:nvPr>
        </p:nvSpPr>
        <p:spPr/>
        <p:txBody>
          <a:bodyPr/>
          <a:lstStyle/>
          <a:p>
            <a:fld id="{8F416C8A-0EC6-4111-B9BE-93FFA9F65D50}" type="datetimeFigureOut">
              <a:rPr lang="en-US" smtClean="0"/>
              <a:t>11/15/2024</a:t>
            </a:fld>
            <a:endParaRPr lang="en-US"/>
          </a:p>
        </p:txBody>
      </p:sp>
      <p:sp>
        <p:nvSpPr>
          <p:cNvPr id="5" name="Footer Placeholder 4">
            <a:extLst>
              <a:ext uri="{FF2B5EF4-FFF2-40B4-BE49-F238E27FC236}">
                <a16:creationId xmlns:a16="http://schemas.microsoft.com/office/drawing/2014/main" id="{7A1E4CAC-EEDA-6772-AF02-15BF45901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E7C341-2FB5-9275-0C1F-DB5D9593138D}"/>
              </a:ext>
            </a:extLst>
          </p:cNvPr>
          <p:cNvSpPr>
            <a:spLocks noGrp="1"/>
          </p:cNvSpPr>
          <p:nvPr>
            <p:ph type="sldNum" sz="quarter" idx="12"/>
          </p:nvPr>
        </p:nvSpPr>
        <p:spPr/>
        <p:txBody>
          <a:bodyPr/>
          <a:lstStyle/>
          <a:p>
            <a:fld id="{61BE6D48-8C36-4FBA-83DB-9AE16A63FEB9}" type="slidenum">
              <a:rPr lang="en-US" smtClean="0"/>
              <a:t>‹#›</a:t>
            </a:fld>
            <a:endParaRPr lang="en-US"/>
          </a:p>
        </p:txBody>
      </p:sp>
    </p:spTree>
    <p:extLst>
      <p:ext uri="{BB962C8B-B14F-4D97-AF65-F5344CB8AC3E}">
        <p14:creationId xmlns:p14="http://schemas.microsoft.com/office/powerpoint/2010/main" val="2082722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B000-3620-76A6-135B-B2BAE71FCF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5B600A-0F53-7F03-BEA4-7A68101675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F42E86-1298-D54C-8BB3-FA5C51F360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53165D-757A-D651-34FE-66CE7CE03784}"/>
              </a:ext>
            </a:extLst>
          </p:cNvPr>
          <p:cNvSpPr>
            <a:spLocks noGrp="1"/>
          </p:cNvSpPr>
          <p:nvPr>
            <p:ph type="dt" sz="half" idx="10"/>
          </p:nvPr>
        </p:nvSpPr>
        <p:spPr/>
        <p:txBody>
          <a:bodyPr/>
          <a:lstStyle/>
          <a:p>
            <a:fld id="{8F416C8A-0EC6-4111-B9BE-93FFA9F65D50}" type="datetimeFigureOut">
              <a:rPr lang="en-US" smtClean="0"/>
              <a:t>11/15/2024</a:t>
            </a:fld>
            <a:endParaRPr lang="en-US"/>
          </a:p>
        </p:txBody>
      </p:sp>
      <p:sp>
        <p:nvSpPr>
          <p:cNvPr id="6" name="Footer Placeholder 5">
            <a:extLst>
              <a:ext uri="{FF2B5EF4-FFF2-40B4-BE49-F238E27FC236}">
                <a16:creationId xmlns:a16="http://schemas.microsoft.com/office/drawing/2014/main" id="{90E02C1F-4BDE-13FA-34CD-FAFA106449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DB046E-38ED-0ED0-8A3E-EA679E1A8F94}"/>
              </a:ext>
            </a:extLst>
          </p:cNvPr>
          <p:cNvSpPr>
            <a:spLocks noGrp="1"/>
          </p:cNvSpPr>
          <p:nvPr>
            <p:ph type="sldNum" sz="quarter" idx="12"/>
          </p:nvPr>
        </p:nvSpPr>
        <p:spPr/>
        <p:txBody>
          <a:bodyPr/>
          <a:lstStyle/>
          <a:p>
            <a:fld id="{61BE6D48-8C36-4FBA-83DB-9AE16A63FEB9}" type="slidenum">
              <a:rPr lang="en-US" smtClean="0"/>
              <a:t>‹#›</a:t>
            </a:fld>
            <a:endParaRPr lang="en-US"/>
          </a:p>
        </p:txBody>
      </p:sp>
    </p:spTree>
    <p:extLst>
      <p:ext uri="{BB962C8B-B14F-4D97-AF65-F5344CB8AC3E}">
        <p14:creationId xmlns:p14="http://schemas.microsoft.com/office/powerpoint/2010/main" val="2928135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170F-92E3-0822-65A9-8CD790F190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BD8153-1560-84F7-0165-00FFDEE115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D1D0E3-29FE-29B8-A33D-D76E351590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919EA8-BEE3-14F8-BF6D-FFD883B775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7E5371-D785-0B87-9C5E-3B3D8A7DD88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9A2AE1-9A78-C322-DAD9-D6B8A8EC219F}"/>
              </a:ext>
            </a:extLst>
          </p:cNvPr>
          <p:cNvSpPr>
            <a:spLocks noGrp="1"/>
          </p:cNvSpPr>
          <p:nvPr>
            <p:ph type="dt" sz="half" idx="10"/>
          </p:nvPr>
        </p:nvSpPr>
        <p:spPr/>
        <p:txBody>
          <a:bodyPr/>
          <a:lstStyle/>
          <a:p>
            <a:fld id="{8F416C8A-0EC6-4111-B9BE-93FFA9F65D50}" type="datetimeFigureOut">
              <a:rPr lang="en-US" smtClean="0"/>
              <a:t>11/15/2024</a:t>
            </a:fld>
            <a:endParaRPr lang="en-US"/>
          </a:p>
        </p:txBody>
      </p:sp>
      <p:sp>
        <p:nvSpPr>
          <p:cNvPr id="8" name="Footer Placeholder 7">
            <a:extLst>
              <a:ext uri="{FF2B5EF4-FFF2-40B4-BE49-F238E27FC236}">
                <a16:creationId xmlns:a16="http://schemas.microsoft.com/office/drawing/2014/main" id="{6616248C-9269-46B3-9E46-9E259DC283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938D41-878E-9F42-A3A5-45A3A13BEE8E}"/>
              </a:ext>
            </a:extLst>
          </p:cNvPr>
          <p:cNvSpPr>
            <a:spLocks noGrp="1"/>
          </p:cNvSpPr>
          <p:nvPr>
            <p:ph type="sldNum" sz="quarter" idx="12"/>
          </p:nvPr>
        </p:nvSpPr>
        <p:spPr/>
        <p:txBody>
          <a:bodyPr/>
          <a:lstStyle/>
          <a:p>
            <a:fld id="{61BE6D48-8C36-4FBA-83DB-9AE16A63FEB9}" type="slidenum">
              <a:rPr lang="en-US" smtClean="0"/>
              <a:t>‹#›</a:t>
            </a:fld>
            <a:endParaRPr lang="en-US"/>
          </a:p>
        </p:txBody>
      </p:sp>
    </p:spTree>
    <p:extLst>
      <p:ext uri="{BB962C8B-B14F-4D97-AF65-F5344CB8AC3E}">
        <p14:creationId xmlns:p14="http://schemas.microsoft.com/office/powerpoint/2010/main" val="369250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4209-D628-902C-F9E7-A722955DEC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B3DB0A-F9E1-E1B0-8F32-0643FFE51922}"/>
              </a:ext>
            </a:extLst>
          </p:cNvPr>
          <p:cNvSpPr>
            <a:spLocks noGrp="1"/>
          </p:cNvSpPr>
          <p:nvPr>
            <p:ph type="dt" sz="half" idx="10"/>
          </p:nvPr>
        </p:nvSpPr>
        <p:spPr/>
        <p:txBody>
          <a:bodyPr/>
          <a:lstStyle/>
          <a:p>
            <a:fld id="{8F416C8A-0EC6-4111-B9BE-93FFA9F65D50}" type="datetimeFigureOut">
              <a:rPr lang="en-US" smtClean="0"/>
              <a:t>11/15/2024</a:t>
            </a:fld>
            <a:endParaRPr lang="en-US"/>
          </a:p>
        </p:txBody>
      </p:sp>
      <p:sp>
        <p:nvSpPr>
          <p:cNvPr id="4" name="Footer Placeholder 3">
            <a:extLst>
              <a:ext uri="{FF2B5EF4-FFF2-40B4-BE49-F238E27FC236}">
                <a16:creationId xmlns:a16="http://schemas.microsoft.com/office/drawing/2014/main" id="{541BCC63-33D5-1512-1FFE-27ED7E480A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1DA28A-8E8A-EB9F-6DEE-89B093B04C8D}"/>
              </a:ext>
            </a:extLst>
          </p:cNvPr>
          <p:cNvSpPr>
            <a:spLocks noGrp="1"/>
          </p:cNvSpPr>
          <p:nvPr>
            <p:ph type="sldNum" sz="quarter" idx="12"/>
          </p:nvPr>
        </p:nvSpPr>
        <p:spPr/>
        <p:txBody>
          <a:bodyPr/>
          <a:lstStyle/>
          <a:p>
            <a:fld id="{61BE6D48-8C36-4FBA-83DB-9AE16A63FEB9}" type="slidenum">
              <a:rPr lang="en-US" smtClean="0"/>
              <a:t>‹#›</a:t>
            </a:fld>
            <a:endParaRPr lang="en-US"/>
          </a:p>
        </p:txBody>
      </p:sp>
    </p:spTree>
    <p:extLst>
      <p:ext uri="{BB962C8B-B14F-4D97-AF65-F5344CB8AC3E}">
        <p14:creationId xmlns:p14="http://schemas.microsoft.com/office/powerpoint/2010/main" val="292901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B3FCBB-EB6C-7E25-18B8-50302A8D7DD9}"/>
              </a:ext>
            </a:extLst>
          </p:cNvPr>
          <p:cNvSpPr>
            <a:spLocks noGrp="1"/>
          </p:cNvSpPr>
          <p:nvPr>
            <p:ph type="dt" sz="half" idx="10"/>
          </p:nvPr>
        </p:nvSpPr>
        <p:spPr/>
        <p:txBody>
          <a:bodyPr/>
          <a:lstStyle/>
          <a:p>
            <a:fld id="{8F416C8A-0EC6-4111-B9BE-93FFA9F65D50}" type="datetimeFigureOut">
              <a:rPr lang="en-US" smtClean="0"/>
              <a:t>11/15/2024</a:t>
            </a:fld>
            <a:endParaRPr lang="en-US"/>
          </a:p>
        </p:txBody>
      </p:sp>
      <p:sp>
        <p:nvSpPr>
          <p:cNvPr id="3" name="Footer Placeholder 2">
            <a:extLst>
              <a:ext uri="{FF2B5EF4-FFF2-40B4-BE49-F238E27FC236}">
                <a16:creationId xmlns:a16="http://schemas.microsoft.com/office/drawing/2014/main" id="{6D876982-76D7-F1B7-D09D-7C87B1F901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EF72F4-AECB-F177-827B-CAB375053CCE}"/>
              </a:ext>
            </a:extLst>
          </p:cNvPr>
          <p:cNvSpPr>
            <a:spLocks noGrp="1"/>
          </p:cNvSpPr>
          <p:nvPr>
            <p:ph type="sldNum" sz="quarter" idx="12"/>
          </p:nvPr>
        </p:nvSpPr>
        <p:spPr/>
        <p:txBody>
          <a:bodyPr/>
          <a:lstStyle/>
          <a:p>
            <a:fld id="{61BE6D48-8C36-4FBA-83DB-9AE16A63FEB9}" type="slidenum">
              <a:rPr lang="en-US" smtClean="0"/>
              <a:t>‹#›</a:t>
            </a:fld>
            <a:endParaRPr lang="en-US"/>
          </a:p>
        </p:txBody>
      </p:sp>
    </p:spTree>
    <p:extLst>
      <p:ext uri="{BB962C8B-B14F-4D97-AF65-F5344CB8AC3E}">
        <p14:creationId xmlns:p14="http://schemas.microsoft.com/office/powerpoint/2010/main" val="34656489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B2F65-A774-D643-4218-78F776339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1AF9EB-8D76-AEEF-B4F3-C4CF0F650D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44E7D4-190E-89B6-5682-1DB0AA2CD3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4A5BEF-BFBA-556D-384C-FFADF921EE25}"/>
              </a:ext>
            </a:extLst>
          </p:cNvPr>
          <p:cNvSpPr>
            <a:spLocks noGrp="1"/>
          </p:cNvSpPr>
          <p:nvPr>
            <p:ph type="dt" sz="half" idx="10"/>
          </p:nvPr>
        </p:nvSpPr>
        <p:spPr/>
        <p:txBody>
          <a:bodyPr/>
          <a:lstStyle/>
          <a:p>
            <a:fld id="{8F416C8A-0EC6-4111-B9BE-93FFA9F65D50}" type="datetimeFigureOut">
              <a:rPr lang="en-US" smtClean="0"/>
              <a:t>11/15/2024</a:t>
            </a:fld>
            <a:endParaRPr lang="en-US"/>
          </a:p>
        </p:txBody>
      </p:sp>
      <p:sp>
        <p:nvSpPr>
          <p:cNvPr id="6" name="Footer Placeholder 5">
            <a:extLst>
              <a:ext uri="{FF2B5EF4-FFF2-40B4-BE49-F238E27FC236}">
                <a16:creationId xmlns:a16="http://schemas.microsoft.com/office/drawing/2014/main" id="{3B22B260-D01A-4F4F-B860-B266E97A66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57D79-7949-302C-7F0B-F4E53FD07CBD}"/>
              </a:ext>
            </a:extLst>
          </p:cNvPr>
          <p:cNvSpPr>
            <a:spLocks noGrp="1"/>
          </p:cNvSpPr>
          <p:nvPr>
            <p:ph type="sldNum" sz="quarter" idx="12"/>
          </p:nvPr>
        </p:nvSpPr>
        <p:spPr/>
        <p:txBody>
          <a:bodyPr/>
          <a:lstStyle/>
          <a:p>
            <a:fld id="{61BE6D48-8C36-4FBA-83DB-9AE16A63FEB9}" type="slidenum">
              <a:rPr lang="en-US" smtClean="0"/>
              <a:t>‹#›</a:t>
            </a:fld>
            <a:endParaRPr lang="en-US"/>
          </a:p>
        </p:txBody>
      </p:sp>
    </p:spTree>
    <p:extLst>
      <p:ext uri="{BB962C8B-B14F-4D97-AF65-F5344CB8AC3E}">
        <p14:creationId xmlns:p14="http://schemas.microsoft.com/office/powerpoint/2010/main" val="3224420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6B7E1-FC64-5819-E79B-F937EF614E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F5606C-D652-0BE1-AB33-A5BC704B0D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52B26F5-2A63-EEB1-EFE4-04D8699E8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C3D443-1351-A23C-D590-3DF37EFF1009}"/>
              </a:ext>
            </a:extLst>
          </p:cNvPr>
          <p:cNvSpPr>
            <a:spLocks noGrp="1"/>
          </p:cNvSpPr>
          <p:nvPr>
            <p:ph type="dt" sz="half" idx="10"/>
          </p:nvPr>
        </p:nvSpPr>
        <p:spPr/>
        <p:txBody>
          <a:bodyPr/>
          <a:lstStyle/>
          <a:p>
            <a:fld id="{8F416C8A-0EC6-4111-B9BE-93FFA9F65D50}" type="datetimeFigureOut">
              <a:rPr lang="en-US" smtClean="0"/>
              <a:t>11/15/2024</a:t>
            </a:fld>
            <a:endParaRPr lang="en-US"/>
          </a:p>
        </p:txBody>
      </p:sp>
      <p:sp>
        <p:nvSpPr>
          <p:cNvPr id="6" name="Footer Placeholder 5">
            <a:extLst>
              <a:ext uri="{FF2B5EF4-FFF2-40B4-BE49-F238E27FC236}">
                <a16:creationId xmlns:a16="http://schemas.microsoft.com/office/drawing/2014/main" id="{16CCB1A1-C6AD-DAEF-E81C-1CAFEE73A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AD0C6-7BE4-14D0-056C-A9911604AC6E}"/>
              </a:ext>
            </a:extLst>
          </p:cNvPr>
          <p:cNvSpPr>
            <a:spLocks noGrp="1"/>
          </p:cNvSpPr>
          <p:nvPr>
            <p:ph type="sldNum" sz="quarter" idx="12"/>
          </p:nvPr>
        </p:nvSpPr>
        <p:spPr/>
        <p:txBody>
          <a:bodyPr/>
          <a:lstStyle/>
          <a:p>
            <a:fld id="{61BE6D48-8C36-4FBA-83DB-9AE16A63FEB9}" type="slidenum">
              <a:rPr lang="en-US" smtClean="0"/>
              <a:t>‹#›</a:t>
            </a:fld>
            <a:endParaRPr lang="en-US"/>
          </a:p>
        </p:txBody>
      </p:sp>
    </p:spTree>
    <p:extLst>
      <p:ext uri="{BB962C8B-B14F-4D97-AF65-F5344CB8AC3E}">
        <p14:creationId xmlns:p14="http://schemas.microsoft.com/office/powerpoint/2010/main" val="36790260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082CDF-EDEA-3B60-215C-0BB622FF3E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50FEE4-9BDC-4FC0-F226-33075B32A0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9C5279-7317-B5E8-D82D-081A24EE93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F416C8A-0EC6-4111-B9BE-93FFA9F65D50}" type="datetimeFigureOut">
              <a:rPr lang="en-US" smtClean="0"/>
              <a:t>11/15/2024</a:t>
            </a:fld>
            <a:endParaRPr lang="en-US"/>
          </a:p>
        </p:txBody>
      </p:sp>
      <p:sp>
        <p:nvSpPr>
          <p:cNvPr id="5" name="Footer Placeholder 4">
            <a:extLst>
              <a:ext uri="{FF2B5EF4-FFF2-40B4-BE49-F238E27FC236}">
                <a16:creationId xmlns:a16="http://schemas.microsoft.com/office/drawing/2014/main" id="{27CD10B1-D468-79AB-059B-4BD4AC50F6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B118113-0EC2-6218-7303-59B4A18412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1BE6D48-8C36-4FBA-83DB-9AE16A63FEB9}" type="slidenum">
              <a:rPr lang="en-US" smtClean="0"/>
              <a:t>‹#›</a:t>
            </a:fld>
            <a:endParaRPr lang="en-US"/>
          </a:p>
        </p:txBody>
      </p:sp>
    </p:spTree>
    <p:extLst>
      <p:ext uri="{BB962C8B-B14F-4D97-AF65-F5344CB8AC3E}">
        <p14:creationId xmlns:p14="http://schemas.microsoft.com/office/powerpoint/2010/main" val="2252234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4.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11.xml"/><Relationship Id="rId9" Type="http://schemas.microsoft.com/office/2007/relationships/diagramDrawing" Target="../diagrams/drawing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12.xml"/><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3.jpe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2.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74C90C-A25D-3CAC-1752-E0A4C1C23691}"/>
              </a:ext>
            </a:extLst>
          </p:cNvPr>
          <p:cNvSpPr>
            <a:spLocks noGrp="1"/>
          </p:cNvSpPr>
          <p:nvPr>
            <p:ph type="ctrTitle"/>
          </p:nvPr>
        </p:nvSpPr>
        <p:spPr>
          <a:xfrm>
            <a:off x="5297762" y="640080"/>
            <a:ext cx="6251110" cy="3566160"/>
          </a:xfrm>
        </p:spPr>
        <p:txBody>
          <a:bodyPr anchor="b">
            <a:normAutofit/>
          </a:bodyPr>
          <a:lstStyle/>
          <a:p>
            <a:pPr algn="l"/>
            <a:r>
              <a:rPr lang="en-US" sz="5400"/>
              <a:t>Predicting Loan Default Risk</a:t>
            </a:r>
          </a:p>
        </p:txBody>
      </p:sp>
      <p:sp>
        <p:nvSpPr>
          <p:cNvPr id="4" name="Rectangle 1">
            <a:extLst>
              <a:ext uri="{FF2B5EF4-FFF2-40B4-BE49-F238E27FC236}">
                <a16:creationId xmlns:a16="http://schemas.microsoft.com/office/drawing/2014/main" id="{A02737B4-81AE-0049-686A-EDD2277F4029}"/>
              </a:ext>
            </a:extLst>
          </p:cNvPr>
          <p:cNvSpPr>
            <a:spLocks noGrp="1" noChangeArrowheads="1"/>
          </p:cNvSpPr>
          <p:nvPr>
            <p:ph type="subTitle" idx="1"/>
          </p:nvPr>
        </p:nvSpPr>
        <p:spPr bwMode="auto">
          <a:xfrm>
            <a:off x="5297760" y="4636008"/>
            <a:ext cx="6251111" cy="157276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algn="l"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latin typeface="Arial" panose="020B0604020202020204" pitchFamily="34" charset="0"/>
              </a:rPr>
              <a:t>Joseph Damico</a:t>
            </a:r>
          </a:p>
          <a:p>
            <a:pPr marL="0" marR="0" lvl="0" indent="0" algn="l" defTabSz="914400" rtl="0" eaLnBrk="0" fontAlgn="base" latinLnBrk="0" hangingPunct="0">
              <a:spcBef>
                <a:spcPct val="0"/>
              </a:spcBef>
              <a:spcAft>
                <a:spcPts val="600"/>
              </a:spcAft>
              <a:buClrTx/>
              <a:buSzTx/>
              <a:tabLst/>
            </a:pPr>
            <a:r>
              <a:rPr lang="en-US" altLang="en-US">
                <a:latin typeface="Arial" panose="020B0604020202020204" pitchFamily="34" charset="0"/>
              </a:rPr>
              <a:t>11/07/2024</a:t>
            </a:r>
            <a:endParaRPr kumimoji="0" lang="en-US" altLang="en-US" b="0" i="0" u="none" strike="noStrike" cap="none" normalizeH="0" baseline="0">
              <a:ln>
                <a:noFill/>
              </a:ln>
              <a:effectLst/>
              <a:latin typeface="Arial" panose="020B0604020202020204" pitchFamily="34" charset="0"/>
            </a:endParaRPr>
          </a:p>
          <a:p>
            <a:pPr marL="0" marR="0" lvl="0" indent="0" algn="l" defTabSz="914400" rtl="0" eaLnBrk="0" fontAlgn="base" latinLnBrk="0" hangingPunct="0">
              <a:spcBef>
                <a:spcPct val="0"/>
              </a:spcBef>
              <a:spcAft>
                <a:spcPts val="600"/>
              </a:spcAft>
              <a:buClrTx/>
              <a:buSzTx/>
              <a:tabLst/>
            </a:pPr>
            <a:r>
              <a:rPr kumimoji="0" lang="en-US" altLang="en-US" b="0" i="0" u="none" strike="noStrike" cap="none" normalizeH="0" baseline="0">
                <a:ln>
                  <a:noFill/>
                </a:ln>
                <a:effectLst/>
                <a:latin typeface="Arial" panose="020B0604020202020204" pitchFamily="34" charset="0"/>
              </a:rPr>
              <a:t>DSC630-T301 Predictive Analytics </a:t>
            </a:r>
          </a:p>
        </p:txBody>
      </p:sp>
      <p:pic>
        <p:nvPicPr>
          <p:cNvPr id="6" name="Picture 5" descr="Pen placed on top of a signature line">
            <a:extLst>
              <a:ext uri="{FF2B5EF4-FFF2-40B4-BE49-F238E27FC236}">
                <a16:creationId xmlns:a16="http://schemas.microsoft.com/office/drawing/2014/main" id="{8B28892D-EFB6-0E7B-156C-BAAC83FC90BF}"/>
              </a:ext>
            </a:extLst>
          </p:cNvPr>
          <p:cNvPicPr>
            <a:picLocks noChangeAspect="1"/>
          </p:cNvPicPr>
          <p:nvPr/>
        </p:nvPicPr>
        <p:blipFill>
          <a:blip r:embed="rId5"/>
          <a:srcRect l="52282" r="238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Audio 21">
            <a:hlinkClick r:id="" action="ppaction://media"/>
            <a:extLst>
              <a:ext uri="{FF2B5EF4-FFF2-40B4-BE49-F238E27FC236}">
                <a16:creationId xmlns:a16="http://schemas.microsoft.com/office/drawing/2014/main" id="{5F165DAC-5736-B6A9-D813-36E27BF3E4A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30781410"/>
      </p:ext>
    </p:extLst>
  </p:cSld>
  <p:clrMapOvr>
    <a:masterClrMapping/>
  </p:clrMapOvr>
  <mc:AlternateContent xmlns:mc="http://schemas.openxmlformats.org/markup-compatibility/2006">
    <mc:Choice xmlns:p14="http://schemas.microsoft.com/office/powerpoint/2010/main" Requires="p14">
      <p:transition spd="slow" p14:dur="2000" advTm="38983"/>
    </mc:Choice>
    <mc:Fallback>
      <p:transition spd="slow" advTm="389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par>
                                <p:cTn id="10" presetID="10" presetClass="entr" presetSubtype="0" fill="hold" grpId="0" nodeType="withEffect">
                                  <p:stCondLst>
                                    <p:cond delay="1500"/>
                                  </p:stCondLst>
                                  <p:iterate>
                                    <p:tmPct val="10000"/>
                                  </p:iterate>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7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500"/>
                                  </p:stCondLst>
                                  <p:iterate>
                                    <p:tmPct val="10000"/>
                                  </p:iterate>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7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1500"/>
                                  </p:stCondLst>
                                  <p:iterate>
                                    <p:tmPct val="10000"/>
                                  </p:iterate>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7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2"/>
                </p:tgtEl>
              </p:cMediaNode>
            </p:audio>
          </p:childTnLst>
        </p:cTn>
      </p:par>
    </p:tnLst>
    <p:bldLst>
      <p:bldP spid="2" grpId="0"/>
      <p:bldP spid="4"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being measured">
            <a:extLst>
              <a:ext uri="{FF2B5EF4-FFF2-40B4-BE49-F238E27FC236}">
                <a16:creationId xmlns:a16="http://schemas.microsoft.com/office/drawing/2014/main" id="{21AB955D-881B-0363-8D01-AC4EA484229E}"/>
              </a:ext>
            </a:extLst>
          </p:cNvPr>
          <p:cNvPicPr>
            <a:picLocks noChangeAspect="1"/>
          </p:cNvPicPr>
          <p:nvPr/>
        </p:nvPicPr>
        <p:blipFill>
          <a:blip r:embed="rId5"/>
          <a:srcRect l="9126" r="23842" b="2"/>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85E6CF-943C-7EC3-3E7C-6CFD7C88DC9A}"/>
              </a:ext>
            </a:extLst>
          </p:cNvPr>
          <p:cNvSpPr>
            <a:spLocks noGrp="1"/>
          </p:cNvSpPr>
          <p:nvPr>
            <p:ph type="title"/>
          </p:nvPr>
        </p:nvSpPr>
        <p:spPr>
          <a:xfrm>
            <a:off x="761801" y="328512"/>
            <a:ext cx="4778387" cy="1628970"/>
          </a:xfrm>
        </p:spPr>
        <p:txBody>
          <a:bodyPr anchor="ctr">
            <a:normAutofit/>
          </a:bodyPr>
          <a:lstStyle/>
          <a:p>
            <a:r>
              <a:rPr lang="en-US" sz="4000" b="1">
                <a:effectLst/>
                <a:latin typeface="Aptos" panose="020B0004020202020204" pitchFamily="34" charset="0"/>
                <a:ea typeface="Aptos" panose="020B0004020202020204" pitchFamily="34" charset="0"/>
                <a:cs typeface="Times New Roman" panose="02020603050405020304" pitchFamily="18" charset="0"/>
              </a:rPr>
              <a:t>Interpretation of Results</a:t>
            </a:r>
            <a:endParaRPr lang="en-US" sz="4000"/>
          </a:p>
        </p:txBody>
      </p:sp>
      <p:sp>
        <p:nvSpPr>
          <p:cNvPr id="3" name="Content Placeholder 2">
            <a:extLst>
              <a:ext uri="{FF2B5EF4-FFF2-40B4-BE49-F238E27FC236}">
                <a16:creationId xmlns:a16="http://schemas.microsoft.com/office/drawing/2014/main" id="{B7039A20-6D7B-D9BD-4156-3F25CF3F0500}"/>
              </a:ext>
            </a:extLst>
          </p:cNvPr>
          <p:cNvSpPr>
            <a:spLocks noGrp="1"/>
          </p:cNvSpPr>
          <p:nvPr>
            <p:ph idx="1"/>
          </p:nvPr>
        </p:nvSpPr>
        <p:spPr>
          <a:xfrm>
            <a:off x="761801" y="2884929"/>
            <a:ext cx="4659756" cy="3374137"/>
          </a:xfrm>
        </p:spPr>
        <p:txBody>
          <a:bodyPr anchor="ctr">
            <a:normAutofit/>
          </a:bodyPr>
          <a:lstStyle/>
          <a:p>
            <a:pPr marL="0" marR="0" lvl="0" indent="0">
              <a:spcAft>
                <a:spcPts val="800"/>
              </a:spcAft>
              <a:buSzPts val="1000"/>
              <a:buNone/>
              <a:tabLst>
                <a:tab pos="457200" algn="l"/>
              </a:tabLst>
            </a:pPr>
            <a:r>
              <a:rPr lang="en-US" sz="2000" b="1" kern="100">
                <a:effectLst/>
                <a:latin typeface="Aptos" panose="020B0004020202020204" pitchFamily="34" charset="0"/>
                <a:ea typeface="Aptos" panose="020B0004020202020204" pitchFamily="34" charset="0"/>
                <a:cs typeface="Times New Roman" panose="02020603050405020304" pitchFamily="18" charset="0"/>
              </a:rPr>
              <a:t>Implications</a:t>
            </a:r>
            <a:r>
              <a:rPr lang="en-US" sz="2000" kern="100">
                <a:effectLst/>
                <a:latin typeface="Aptos" panose="020B0004020202020204" pitchFamily="34" charset="0"/>
                <a:ea typeface="Aptos" panose="020B0004020202020204" pitchFamily="34" charset="0"/>
                <a:cs typeface="Times New Roman" panose="02020603050405020304" pitchFamily="18" charset="0"/>
              </a:rPr>
              <a:t>:</a:t>
            </a:r>
          </a:p>
          <a:p>
            <a:pPr marL="0" marR="0" lvl="0" indent="0">
              <a:spcAft>
                <a:spcPts val="800"/>
              </a:spcAft>
              <a:buSzPts val="1000"/>
              <a:buNone/>
              <a:tabLst>
                <a:tab pos="457200" algn="l"/>
              </a:tabLst>
            </a:pPr>
            <a:r>
              <a:rPr lang="en-US" sz="2000" kern="100">
                <a:effectLst/>
                <a:latin typeface="Aptos" panose="020B0004020202020204" pitchFamily="34" charset="0"/>
                <a:ea typeface="Aptos" panose="020B0004020202020204" pitchFamily="34" charset="0"/>
                <a:cs typeface="Times New Roman" panose="02020603050405020304" pitchFamily="18" charset="0"/>
              </a:rPr>
              <a:t>High precision and recall suggest reliability.</a:t>
            </a:r>
          </a:p>
          <a:p>
            <a:pPr marL="0" marR="0" lvl="0" indent="0">
              <a:spcAft>
                <a:spcPts val="800"/>
              </a:spcAft>
              <a:buSzPts val="1000"/>
              <a:buNone/>
              <a:tabLst>
                <a:tab pos="457200" algn="l"/>
              </a:tabLst>
            </a:pPr>
            <a:r>
              <a:rPr lang="en-US" sz="2000" kern="100">
                <a:effectLst/>
                <a:latin typeface="Aptos" panose="020B0004020202020204" pitchFamily="34" charset="0"/>
                <a:ea typeface="Aptos" panose="020B0004020202020204" pitchFamily="34" charset="0"/>
                <a:cs typeface="Times New Roman" panose="02020603050405020304" pitchFamily="18" charset="0"/>
              </a:rPr>
              <a:t>Effective tool for risk-based decision making.</a:t>
            </a:r>
          </a:p>
          <a:p>
            <a:endParaRPr lang="en-US" sz="2000"/>
          </a:p>
        </p:txBody>
      </p:sp>
      <p:pic>
        <p:nvPicPr>
          <p:cNvPr id="7" name="Audio 6">
            <a:hlinkClick r:id="" action="ppaction://media"/>
            <a:extLst>
              <a:ext uri="{FF2B5EF4-FFF2-40B4-BE49-F238E27FC236}">
                <a16:creationId xmlns:a16="http://schemas.microsoft.com/office/drawing/2014/main" id="{AD12824E-CDB2-FDE4-6E04-929537CAFAB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7040608"/>
      </p:ext>
    </p:extLst>
  </p:cSld>
  <p:clrMapOvr>
    <a:masterClrMapping/>
  </p:clrMapOvr>
  <mc:AlternateContent xmlns:mc="http://schemas.openxmlformats.org/markup-compatibility/2006">
    <mc:Choice xmlns:p14="http://schemas.microsoft.com/office/powerpoint/2010/main" Requires="p14">
      <p:transition spd="slow" p14:dur="2000" advTm="65877"/>
    </mc:Choice>
    <mc:Fallback>
      <p:transition spd="slow" advTm="65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F493E0-7A3C-482F-A209-3E54DA6FCF31}"/>
              </a:ext>
            </a:extLst>
          </p:cNvPr>
          <p:cNvSpPr>
            <a:spLocks noGrp="1"/>
          </p:cNvSpPr>
          <p:nvPr>
            <p:ph type="title"/>
          </p:nvPr>
        </p:nvSpPr>
        <p:spPr>
          <a:xfrm>
            <a:off x="838200" y="459863"/>
            <a:ext cx="10515600" cy="1004594"/>
          </a:xfrm>
        </p:spPr>
        <p:txBody>
          <a:bodyPr>
            <a:normAutofit/>
          </a:bodyPr>
          <a:lstStyle/>
          <a:p>
            <a:pPr algn="ctr"/>
            <a:r>
              <a:rPr lang="en-US" b="1">
                <a:solidFill>
                  <a:srgbClr val="FFFFFF"/>
                </a:solidFill>
                <a:effectLst/>
                <a:latin typeface="Aptos" panose="020B0004020202020204" pitchFamily="34" charset="0"/>
                <a:ea typeface="Aptos" panose="020B0004020202020204" pitchFamily="34" charset="0"/>
                <a:cs typeface="Times New Roman" panose="02020603050405020304" pitchFamily="18" charset="0"/>
              </a:rPr>
              <a:t>Conclusion</a:t>
            </a:r>
            <a:endParaRPr lang="en-US">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D769E2E-1FF2-03EE-A4BA-309DE4C1A64F}"/>
              </a:ext>
            </a:extLst>
          </p:cNvPr>
          <p:cNvGraphicFramePr>
            <a:graphicFrameLocks noGrp="1"/>
          </p:cNvGraphicFramePr>
          <p:nvPr>
            <p:ph idx="1"/>
            <p:extLst>
              <p:ext uri="{D42A27DB-BD31-4B8C-83A1-F6EECF244321}">
                <p14:modId xmlns:p14="http://schemas.microsoft.com/office/powerpoint/2010/main" val="1274769346"/>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15504227-4EEE-249A-8B6E-4473AD7AFB4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4668036"/>
      </p:ext>
    </p:extLst>
  </p:cSld>
  <p:clrMapOvr>
    <a:masterClrMapping/>
  </p:clrMapOvr>
  <mc:AlternateContent xmlns:mc="http://schemas.openxmlformats.org/markup-compatibility/2006">
    <mc:Choice xmlns:p14="http://schemas.microsoft.com/office/powerpoint/2010/main" Requires="p14">
      <p:transition spd="slow" p14:dur="2000" advTm="44457"/>
    </mc:Choice>
    <mc:Fallback>
      <p:transition spd="slow" advTm="44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5AB7C-2178-A6AB-B03D-AAEF8A1F753B}"/>
              </a:ext>
            </a:extLst>
          </p:cNvPr>
          <p:cNvSpPr>
            <a:spLocks noGrp="1"/>
          </p:cNvSpPr>
          <p:nvPr>
            <p:ph type="title"/>
          </p:nvPr>
        </p:nvSpPr>
        <p:spPr>
          <a:xfrm>
            <a:off x="838200" y="459863"/>
            <a:ext cx="10515600" cy="1004594"/>
          </a:xfrm>
        </p:spPr>
        <p:txBody>
          <a:bodyPr>
            <a:normAutofit/>
          </a:bodyPr>
          <a:lstStyle/>
          <a:p>
            <a:pPr algn="ctr"/>
            <a:r>
              <a:rPr lang="en-US" b="1" kern="100">
                <a:solidFill>
                  <a:srgbClr val="FFFFFF"/>
                </a:solidFill>
                <a:effectLst/>
                <a:latin typeface="Aptos" panose="020B0004020202020204" pitchFamily="34" charset="0"/>
                <a:ea typeface="Aptos" panose="020B0004020202020204" pitchFamily="34" charset="0"/>
                <a:cs typeface="Times New Roman" panose="02020603050405020304" pitchFamily="18" charset="0"/>
              </a:rPr>
              <a:t>Ethical Considerations</a:t>
            </a:r>
            <a:endParaRPr lang="en-US">
              <a:solidFill>
                <a:srgbClr val="FFFFFF"/>
              </a:solidFill>
            </a:endParaRP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6AF31C9-C592-C7B6-0552-2827C4443472}"/>
              </a:ext>
            </a:extLst>
          </p:cNvPr>
          <p:cNvGraphicFramePr>
            <a:graphicFrameLocks noGrp="1"/>
          </p:cNvGraphicFramePr>
          <p:nvPr>
            <p:ph idx="1"/>
            <p:extLst>
              <p:ext uri="{D42A27DB-BD31-4B8C-83A1-F6EECF244321}">
                <p14:modId xmlns:p14="http://schemas.microsoft.com/office/powerpoint/2010/main" val="2558366463"/>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3DE80BFC-D3A0-8908-BCBD-D34DB73D9886}"/>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7772714"/>
      </p:ext>
    </p:extLst>
  </p:cSld>
  <p:clrMapOvr>
    <a:masterClrMapping/>
  </p:clrMapOvr>
  <mc:AlternateContent xmlns:mc="http://schemas.openxmlformats.org/markup-compatibility/2006">
    <mc:Choice xmlns:p14="http://schemas.microsoft.com/office/powerpoint/2010/main" Requires="p14">
      <p:transition spd="slow" p14:dur="2000" advTm="54821"/>
    </mc:Choice>
    <mc:Fallback>
      <p:transition spd="slow" advTm="54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B6060C-8DBD-9233-5857-1B2F974BB0B3}"/>
              </a:ext>
            </a:extLst>
          </p:cNvPr>
          <p:cNvSpPr>
            <a:spLocks noGrp="1"/>
          </p:cNvSpPr>
          <p:nvPr>
            <p:ph type="title"/>
          </p:nvPr>
        </p:nvSpPr>
        <p:spPr>
          <a:xfrm>
            <a:off x="5297762" y="329184"/>
            <a:ext cx="6251110" cy="1783080"/>
          </a:xfrm>
        </p:spPr>
        <p:txBody>
          <a:bodyPr anchor="b">
            <a:normAutofit/>
          </a:bodyPr>
          <a:lstStyle/>
          <a:p>
            <a:r>
              <a:rPr lang="en-US" sz="5400" b="1">
                <a:effectLst/>
                <a:latin typeface="Aptos" panose="020B0004020202020204" pitchFamily="34" charset="0"/>
                <a:ea typeface="Aptos" panose="020B0004020202020204" pitchFamily="34" charset="0"/>
                <a:cs typeface="Times New Roman" panose="02020603050405020304" pitchFamily="18" charset="0"/>
              </a:rPr>
              <a:t>Future Work</a:t>
            </a:r>
            <a:endParaRPr lang="en-US" sz="5400"/>
          </a:p>
        </p:txBody>
      </p:sp>
      <p:pic>
        <p:nvPicPr>
          <p:cNvPr id="5" name="Picture 4" descr="3D Hologram from iPad">
            <a:extLst>
              <a:ext uri="{FF2B5EF4-FFF2-40B4-BE49-F238E27FC236}">
                <a16:creationId xmlns:a16="http://schemas.microsoft.com/office/drawing/2014/main" id="{963C7894-5B44-C7B1-38D9-98DE418C2D94}"/>
              </a:ext>
            </a:extLst>
          </p:cNvPr>
          <p:cNvPicPr>
            <a:picLocks noChangeAspect="1"/>
          </p:cNvPicPr>
          <p:nvPr/>
        </p:nvPicPr>
        <p:blipFill>
          <a:blip r:embed="rId5"/>
          <a:srcRect l="18682" r="3598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1AD5E4-CFCA-42BB-553B-AE5BF62F7BE6}"/>
              </a:ext>
            </a:extLst>
          </p:cNvPr>
          <p:cNvSpPr>
            <a:spLocks noGrp="1"/>
          </p:cNvSpPr>
          <p:nvPr>
            <p:ph idx="1"/>
          </p:nvPr>
        </p:nvSpPr>
        <p:spPr>
          <a:xfrm>
            <a:off x="5297762" y="2706624"/>
            <a:ext cx="6251110" cy="3483864"/>
          </a:xfrm>
        </p:spPr>
        <p:txBody>
          <a:bodyPr>
            <a:normAutofit/>
          </a:bodyPr>
          <a:lstStyle/>
          <a:p>
            <a:pPr marL="0" marR="0" lvl="0" indent="0">
              <a:spcAft>
                <a:spcPts val="800"/>
              </a:spcAft>
              <a:buSzPts val="1000"/>
              <a:buNone/>
              <a:tabLst>
                <a:tab pos="457200" algn="l"/>
              </a:tabLst>
            </a:pPr>
            <a:r>
              <a:rPr lang="en-US" sz="2200" b="1" kern="100">
                <a:effectLst/>
                <a:latin typeface="Aptos" panose="020B0004020202020204" pitchFamily="34" charset="0"/>
                <a:ea typeface="Aptos" panose="020B0004020202020204" pitchFamily="34" charset="0"/>
                <a:cs typeface="Times New Roman" panose="02020603050405020304" pitchFamily="18" charset="0"/>
              </a:rPr>
              <a:t>Future Enhancements</a:t>
            </a:r>
            <a:r>
              <a:rPr lang="en-US" sz="2200" kern="100">
                <a:effectLst/>
                <a:latin typeface="Aptos" panose="020B0004020202020204" pitchFamily="34" charset="0"/>
                <a:ea typeface="Aptos" panose="020B0004020202020204" pitchFamily="34" charset="0"/>
                <a:cs typeface="Times New Roman" panose="02020603050405020304" pitchFamily="18" charset="0"/>
              </a:rPr>
              <a:t>:</a:t>
            </a:r>
          </a:p>
          <a:p>
            <a:pPr marL="0" marR="0" lvl="0" indent="0">
              <a:spcAft>
                <a:spcPts val="800"/>
              </a:spcAft>
              <a:buSzPts val="1000"/>
              <a:buNone/>
              <a:tabLst>
                <a:tab pos="457200" algn="l"/>
              </a:tabLst>
            </a:pPr>
            <a:r>
              <a:rPr lang="en-US" sz="2200" kern="100">
                <a:effectLst/>
                <a:latin typeface="Aptos" panose="020B0004020202020204" pitchFamily="34" charset="0"/>
                <a:ea typeface="Aptos" panose="020B0004020202020204" pitchFamily="34" charset="0"/>
                <a:cs typeface="Times New Roman" panose="02020603050405020304" pitchFamily="18" charset="0"/>
              </a:rPr>
              <a:t>Additional features, such as external credit data.</a:t>
            </a:r>
          </a:p>
          <a:p>
            <a:pPr marL="0" marR="0" lvl="0" indent="0">
              <a:spcAft>
                <a:spcPts val="800"/>
              </a:spcAft>
              <a:buSzPts val="1000"/>
              <a:buNone/>
              <a:tabLst>
                <a:tab pos="457200" algn="l"/>
              </a:tabLst>
            </a:pPr>
            <a:r>
              <a:rPr lang="en-US" sz="2200" kern="100">
                <a:effectLst/>
                <a:latin typeface="Aptos" panose="020B0004020202020204" pitchFamily="34" charset="0"/>
                <a:ea typeface="Aptos" panose="020B0004020202020204" pitchFamily="34" charset="0"/>
                <a:cs typeface="Times New Roman" panose="02020603050405020304" pitchFamily="18" charset="0"/>
              </a:rPr>
              <a:t>Integrate a dynamic interest rate model.</a:t>
            </a:r>
          </a:p>
          <a:p>
            <a:endParaRPr lang="en-US" sz="2200"/>
          </a:p>
        </p:txBody>
      </p:sp>
      <p:pic>
        <p:nvPicPr>
          <p:cNvPr id="7" name="Audio 6">
            <a:hlinkClick r:id="" action="ppaction://media"/>
            <a:extLst>
              <a:ext uri="{FF2B5EF4-FFF2-40B4-BE49-F238E27FC236}">
                <a16:creationId xmlns:a16="http://schemas.microsoft.com/office/drawing/2014/main" id="{D0341FCB-6666-B25D-07E8-9D98165D01E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80706811"/>
      </p:ext>
    </p:extLst>
  </p:cSld>
  <p:clrMapOvr>
    <a:masterClrMapping/>
  </p:clrMapOvr>
  <mc:AlternateContent xmlns:mc="http://schemas.openxmlformats.org/markup-compatibility/2006">
    <mc:Choice xmlns:p14="http://schemas.microsoft.com/office/powerpoint/2010/main" Requires="p14">
      <p:transition spd="slow" p14:dur="2000" advTm="66281"/>
    </mc:Choice>
    <mc:Fallback>
      <p:transition spd="slow" advTm="66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7406D5D-9A3D-B55D-8072-739FF3483410}"/>
              </a:ext>
            </a:extLst>
          </p:cNvPr>
          <p:cNvSpPr>
            <a:spLocks noGrp="1"/>
          </p:cNvSpPr>
          <p:nvPr>
            <p:ph type="title"/>
          </p:nvPr>
        </p:nvSpPr>
        <p:spPr>
          <a:xfrm>
            <a:off x="1371597" y="348865"/>
            <a:ext cx="10044023" cy="877729"/>
          </a:xfrm>
        </p:spPr>
        <p:txBody>
          <a:bodyPr anchor="ctr">
            <a:normAutofit/>
          </a:bodyPr>
          <a:lstStyle/>
          <a:p>
            <a:r>
              <a:rPr lang="en-US" sz="4000" b="1">
                <a:solidFill>
                  <a:srgbClr val="FFFFFF"/>
                </a:solidFill>
                <a:effectLst/>
                <a:latin typeface="Aptos" panose="020B0004020202020204" pitchFamily="34" charset="0"/>
                <a:ea typeface="Aptos" panose="020B0004020202020204" pitchFamily="34" charset="0"/>
                <a:cs typeface="Times New Roman" panose="02020603050405020304" pitchFamily="18" charset="0"/>
              </a:rPr>
              <a:t>Problem Statement</a:t>
            </a:r>
            <a:endParaRPr lang="en-US" sz="4000">
              <a:solidFill>
                <a:srgbClr val="FFFFFF"/>
              </a:solidFill>
            </a:endParaRPr>
          </a:p>
        </p:txBody>
      </p:sp>
      <p:graphicFrame>
        <p:nvGraphicFramePr>
          <p:cNvPr id="17" name="Content Placeholder 2">
            <a:extLst>
              <a:ext uri="{FF2B5EF4-FFF2-40B4-BE49-F238E27FC236}">
                <a16:creationId xmlns:a16="http://schemas.microsoft.com/office/drawing/2014/main" id="{CCC34FF2-27BA-957A-55ED-4CAF2D64CD38}"/>
              </a:ext>
            </a:extLst>
          </p:cNvPr>
          <p:cNvGraphicFramePr>
            <a:graphicFrameLocks noGrp="1"/>
          </p:cNvGraphicFramePr>
          <p:nvPr>
            <p:ph idx="1"/>
            <p:extLst>
              <p:ext uri="{D42A27DB-BD31-4B8C-83A1-F6EECF244321}">
                <p14:modId xmlns:p14="http://schemas.microsoft.com/office/powerpoint/2010/main" val="339637868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hlinkClick r:id="" action="ppaction://media"/>
            <a:extLst>
              <a:ext uri="{FF2B5EF4-FFF2-40B4-BE49-F238E27FC236}">
                <a16:creationId xmlns:a16="http://schemas.microsoft.com/office/drawing/2014/main" id="{9629B97A-60F5-18E1-5A53-674E06CCE0D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86196862"/>
      </p:ext>
    </p:extLst>
  </p:cSld>
  <p:clrMapOvr>
    <a:masterClrMapping/>
  </p:clrMapOvr>
  <mc:AlternateContent xmlns:mc="http://schemas.openxmlformats.org/markup-compatibility/2006">
    <mc:Choice xmlns:p14="http://schemas.microsoft.com/office/powerpoint/2010/main" Requires="p14">
      <p:transition spd="slow" p14:dur="2000" advTm="39521"/>
    </mc:Choice>
    <mc:Fallback>
      <p:transition spd="slow" advTm="39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1AB374-D967-1B82-C192-078D788B4135}"/>
              </a:ext>
            </a:extLst>
          </p:cNvPr>
          <p:cNvSpPr>
            <a:spLocks noGrp="1"/>
          </p:cNvSpPr>
          <p:nvPr>
            <p:ph type="title"/>
          </p:nvPr>
        </p:nvSpPr>
        <p:spPr>
          <a:xfrm>
            <a:off x="5297762" y="329184"/>
            <a:ext cx="6251110" cy="1783080"/>
          </a:xfrm>
        </p:spPr>
        <p:txBody>
          <a:bodyPr anchor="b">
            <a:normAutofit/>
          </a:bodyPr>
          <a:lstStyle/>
          <a:p>
            <a:r>
              <a:rPr lang="en-US" sz="5400" b="1">
                <a:effectLst/>
                <a:latin typeface="Aptos" panose="020B0004020202020204" pitchFamily="34" charset="0"/>
                <a:ea typeface="Aptos" panose="020B0004020202020204" pitchFamily="34" charset="0"/>
                <a:cs typeface="Times New Roman" panose="02020603050405020304" pitchFamily="18" charset="0"/>
              </a:rPr>
              <a:t>Importance of the Problem</a:t>
            </a:r>
            <a:endParaRPr lang="en-US" sz="5400"/>
          </a:p>
        </p:txBody>
      </p:sp>
      <p:pic>
        <p:nvPicPr>
          <p:cNvPr id="5" name="Picture 4" descr="A group of yellow figures and a red figure on the other side">
            <a:extLst>
              <a:ext uri="{FF2B5EF4-FFF2-40B4-BE49-F238E27FC236}">
                <a16:creationId xmlns:a16="http://schemas.microsoft.com/office/drawing/2014/main" id="{C3182FC6-89ED-360B-FC44-481BB3F468C9}"/>
              </a:ext>
            </a:extLst>
          </p:cNvPr>
          <p:cNvPicPr>
            <a:picLocks noChangeAspect="1"/>
          </p:cNvPicPr>
          <p:nvPr/>
        </p:nvPicPr>
        <p:blipFill>
          <a:blip r:embed="rId5"/>
          <a:srcRect l="45645" r="902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DF9AE6-29B3-A891-27BC-D47FF2D1014A}"/>
              </a:ext>
            </a:extLst>
          </p:cNvPr>
          <p:cNvSpPr>
            <a:spLocks noGrp="1"/>
          </p:cNvSpPr>
          <p:nvPr>
            <p:ph idx="1"/>
          </p:nvPr>
        </p:nvSpPr>
        <p:spPr>
          <a:xfrm>
            <a:off x="5297762" y="2706624"/>
            <a:ext cx="6251110" cy="3483864"/>
          </a:xfrm>
        </p:spPr>
        <p:txBody>
          <a:bodyPr>
            <a:normAutofit/>
          </a:bodyPr>
          <a:lstStyle/>
          <a:p>
            <a:pPr marL="0" marR="0" lvl="0" indent="0">
              <a:spcAft>
                <a:spcPts val="800"/>
              </a:spcAft>
              <a:buSzPts val="1000"/>
              <a:buNone/>
              <a:tabLst>
                <a:tab pos="457200" algn="l"/>
              </a:tabLst>
            </a:pPr>
            <a:r>
              <a:rPr lang="en-US" sz="2200" b="1" kern="100">
                <a:effectLst/>
                <a:latin typeface="Aptos" panose="020B0004020202020204" pitchFamily="34" charset="0"/>
                <a:ea typeface="Aptos" panose="020B0004020202020204" pitchFamily="34" charset="0"/>
                <a:cs typeface="Times New Roman" panose="02020603050405020304" pitchFamily="18" charset="0"/>
              </a:rPr>
              <a:t>Why It Matters</a:t>
            </a:r>
            <a:r>
              <a:rPr lang="en-US" sz="2200" kern="100">
                <a:effectLst/>
                <a:latin typeface="Aptos" panose="020B0004020202020204" pitchFamily="34" charset="0"/>
                <a:ea typeface="Aptos" panose="020B0004020202020204" pitchFamily="34" charset="0"/>
                <a:cs typeface="Times New Roman" panose="02020603050405020304" pitchFamily="18" charset="0"/>
              </a:rPr>
              <a:t>: Helps banks balance risk and lending opportunities. Provides new opportunities to lend to customers they originally wouldn’t.</a:t>
            </a:r>
          </a:p>
          <a:p>
            <a:pPr marL="0" marR="0" lvl="0" indent="0">
              <a:spcAft>
                <a:spcPts val="800"/>
              </a:spcAft>
              <a:buSzPts val="1000"/>
              <a:buNone/>
              <a:tabLst>
                <a:tab pos="457200" algn="l"/>
              </a:tabLst>
            </a:pPr>
            <a:r>
              <a:rPr lang="en-US" sz="2200" b="1" kern="100">
                <a:effectLst/>
                <a:latin typeface="Aptos" panose="020B0004020202020204" pitchFamily="34" charset="0"/>
                <a:ea typeface="Aptos" panose="020B0004020202020204" pitchFamily="34" charset="0"/>
                <a:cs typeface="Times New Roman" panose="02020603050405020304" pitchFamily="18" charset="0"/>
              </a:rPr>
              <a:t>Audience</a:t>
            </a:r>
            <a:r>
              <a:rPr lang="en-US" sz="2200" kern="100">
                <a:effectLst/>
                <a:latin typeface="Aptos" panose="020B0004020202020204" pitchFamily="34" charset="0"/>
                <a:ea typeface="Aptos" panose="020B0004020202020204" pitchFamily="34" charset="0"/>
                <a:cs typeface="Times New Roman" panose="02020603050405020304" pitchFamily="18" charset="0"/>
              </a:rPr>
              <a:t>: Bank executives, risk assessment teams, and loan officers.</a:t>
            </a:r>
          </a:p>
          <a:p>
            <a:endParaRPr lang="en-US" sz="2200"/>
          </a:p>
        </p:txBody>
      </p:sp>
      <p:pic>
        <p:nvPicPr>
          <p:cNvPr id="7" name="Audio 6">
            <a:hlinkClick r:id="" action="ppaction://media"/>
            <a:extLst>
              <a:ext uri="{FF2B5EF4-FFF2-40B4-BE49-F238E27FC236}">
                <a16:creationId xmlns:a16="http://schemas.microsoft.com/office/drawing/2014/main" id="{83D2F128-49D7-EC9A-4A8A-F648FEA0712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27702041"/>
      </p:ext>
    </p:extLst>
  </p:cSld>
  <p:clrMapOvr>
    <a:masterClrMapping/>
  </p:clrMapOvr>
  <mc:AlternateContent xmlns:mc="http://schemas.openxmlformats.org/markup-compatibility/2006">
    <mc:Choice xmlns:p14="http://schemas.microsoft.com/office/powerpoint/2010/main" Requires="p14">
      <p:transition spd="slow" p14:dur="2000" advTm="53064"/>
    </mc:Choice>
    <mc:Fallback>
      <p:transition spd="slow" advTm="53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3" name="Straight Connector 3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7F13CED-2E0F-5E50-1DF2-80EB0FB7AE52}"/>
              </a:ext>
            </a:extLst>
          </p:cNvPr>
          <p:cNvSpPr>
            <a:spLocks noGrp="1"/>
          </p:cNvSpPr>
          <p:nvPr>
            <p:ph type="title"/>
          </p:nvPr>
        </p:nvSpPr>
        <p:spPr>
          <a:xfrm>
            <a:off x="630935" y="4018137"/>
            <a:ext cx="5071221" cy="2129586"/>
          </a:xfrm>
          <a:noFill/>
        </p:spPr>
        <p:txBody>
          <a:bodyPr anchor="t">
            <a:normAutofit/>
          </a:bodyPr>
          <a:lstStyle/>
          <a:p>
            <a:r>
              <a:rPr lang="en-US" sz="4800" b="1">
                <a:solidFill>
                  <a:schemeClr val="bg1"/>
                </a:solidFill>
                <a:effectLst/>
                <a:latin typeface="Aptos" panose="020B0004020202020204" pitchFamily="34" charset="0"/>
                <a:ea typeface="Aptos" panose="020B0004020202020204" pitchFamily="34" charset="0"/>
                <a:cs typeface="Times New Roman" panose="02020603050405020304" pitchFamily="18" charset="0"/>
              </a:rPr>
              <a:t>Data Overview</a:t>
            </a:r>
            <a:endParaRPr lang="en-US" sz="4800">
              <a:solidFill>
                <a:schemeClr val="bg1"/>
              </a:solidFill>
            </a:endParaRPr>
          </a:p>
        </p:txBody>
      </p:sp>
      <p:pic>
        <p:nvPicPr>
          <p:cNvPr id="5" name="Picture 4" descr="A screenshot of a computer&#10;&#10;Description automatically generated">
            <a:extLst>
              <a:ext uri="{FF2B5EF4-FFF2-40B4-BE49-F238E27FC236}">
                <a16:creationId xmlns:a16="http://schemas.microsoft.com/office/drawing/2014/main" id="{368AEAC8-00C6-BB99-ADBD-AD547CB037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59" y="1017004"/>
            <a:ext cx="10843065" cy="2466797"/>
          </a:xfrm>
          <a:prstGeom prst="rect">
            <a:avLst/>
          </a:prstGeom>
        </p:spPr>
      </p:pic>
      <p:grpSp>
        <p:nvGrpSpPr>
          <p:cNvPr id="38" name="Group 37">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39" name="Straight Connector 38">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4" name="Oval 43">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619DDE-B5C9-8DF1-8E35-23E2731B1A2C}"/>
              </a:ext>
            </a:extLst>
          </p:cNvPr>
          <p:cNvSpPr>
            <a:spLocks noGrp="1"/>
          </p:cNvSpPr>
          <p:nvPr>
            <p:ph idx="1"/>
          </p:nvPr>
        </p:nvSpPr>
        <p:spPr>
          <a:xfrm>
            <a:off x="5925304" y="4018143"/>
            <a:ext cx="5549111" cy="2129599"/>
          </a:xfrm>
          <a:noFill/>
        </p:spPr>
        <p:txBody>
          <a:bodyPr anchor="t">
            <a:normAutofit/>
          </a:bodyPr>
          <a:lstStyle/>
          <a:p>
            <a:pPr marL="0" marR="0" lvl="0" indent="0">
              <a:spcAft>
                <a:spcPts val="800"/>
              </a:spcAft>
              <a:buSzPts val="1000"/>
              <a:buNone/>
              <a:tabLst>
                <a:tab pos="457200" algn="l"/>
              </a:tabLst>
            </a:pPr>
            <a:r>
              <a:rPr lang="en-US" sz="1800" b="1"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Data Source</a:t>
            </a:r>
            <a:r>
              <a:rPr lang="en-US" sz="18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 Kaggle</a:t>
            </a:r>
          </a:p>
          <a:p>
            <a:pPr marL="0" marR="0" lvl="0" indent="0">
              <a:spcAft>
                <a:spcPts val="800"/>
              </a:spcAft>
              <a:buSzPts val="1000"/>
              <a:buNone/>
              <a:tabLst>
                <a:tab pos="457200" algn="l"/>
              </a:tabLst>
            </a:pPr>
            <a:r>
              <a:rPr lang="en-US" sz="1800" b="1"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Features</a:t>
            </a:r>
            <a:r>
              <a:rPr lang="en-US" sz="18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 Age, income, loan amount, credit score, employment type, marital status, and default status.</a:t>
            </a:r>
          </a:p>
          <a:p>
            <a:endParaRPr lang="en-US" sz="1800">
              <a:solidFill>
                <a:schemeClr val="bg1"/>
              </a:solidFill>
            </a:endParaRPr>
          </a:p>
        </p:txBody>
      </p:sp>
      <p:pic>
        <p:nvPicPr>
          <p:cNvPr id="7" name="Audio 6">
            <a:hlinkClick r:id="" action="ppaction://media"/>
            <a:extLst>
              <a:ext uri="{FF2B5EF4-FFF2-40B4-BE49-F238E27FC236}">
                <a16:creationId xmlns:a16="http://schemas.microsoft.com/office/drawing/2014/main" id="{7BF43ED9-E6E1-FF4A-3F1A-DA23965E1D1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66871987"/>
      </p:ext>
    </p:extLst>
  </p:cSld>
  <p:clrMapOvr>
    <a:masterClrMapping/>
  </p:clrMapOvr>
  <mc:AlternateContent xmlns:mc="http://schemas.openxmlformats.org/markup-compatibility/2006">
    <mc:Choice xmlns:p14="http://schemas.microsoft.com/office/powerpoint/2010/main" Requires="p14">
      <p:transition spd="slow" p14:dur="2000" advTm="45729"/>
    </mc:Choice>
    <mc:Fallback>
      <p:transition spd="slow" advTm="45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B2333E-C49A-3A28-A1A6-63DFDAC7A388}"/>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b="1" kern="1200">
                <a:solidFill>
                  <a:schemeClr val="tx1"/>
                </a:solidFill>
                <a:effectLst/>
                <a:latin typeface="+mj-lt"/>
                <a:ea typeface="+mj-ea"/>
                <a:cs typeface="+mj-cs"/>
              </a:rPr>
              <a:t>Data Exploration</a:t>
            </a:r>
            <a:endParaRPr lang="en-US" sz="2800" kern="120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7B30E587-27E2-D3E6-06DB-E314FCFA11D8}"/>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0" marR="0" lvl="0" indent="-228600">
              <a:spcAft>
                <a:spcPts val="800"/>
              </a:spcAft>
              <a:buSzPts val="1000"/>
              <a:buFont typeface="Arial" panose="020B0604020202020204" pitchFamily="34" charset="0"/>
              <a:buChar char="•"/>
              <a:tabLst>
                <a:tab pos="457200" algn="l"/>
              </a:tabLst>
            </a:pPr>
            <a:r>
              <a:rPr lang="en-US" sz="1700" b="1">
                <a:effectLst/>
              </a:rPr>
              <a:t>Exploration Highlights</a:t>
            </a:r>
            <a:r>
              <a:rPr lang="en-US" sz="1700">
                <a:effectLst/>
              </a:rPr>
              <a:t>:</a:t>
            </a:r>
          </a:p>
          <a:p>
            <a:pPr marL="0" marR="0" lvl="0" indent="-228600">
              <a:spcAft>
                <a:spcPts val="800"/>
              </a:spcAft>
              <a:buSzPts val="1000"/>
              <a:buFont typeface="Arial" panose="020B0604020202020204" pitchFamily="34" charset="0"/>
              <a:buChar char="•"/>
              <a:tabLst>
                <a:tab pos="457200" algn="l"/>
              </a:tabLst>
            </a:pPr>
            <a:r>
              <a:rPr lang="en-US" sz="1700">
                <a:effectLst/>
              </a:rPr>
              <a:t>Histograms for distribution of income, loan amount.</a:t>
            </a:r>
          </a:p>
          <a:p>
            <a:pPr marL="0" marR="0" lvl="0" indent="-228600">
              <a:spcAft>
                <a:spcPts val="800"/>
              </a:spcAft>
              <a:buSzPts val="1000"/>
              <a:buFont typeface="Arial" panose="020B0604020202020204" pitchFamily="34" charset="0"/>
              <a:buChar char="•"/>
              <a:tabLst>
                <a:tab pos="457200" algn="l"/>
              </a:tabLst>
            </a:pPr>
            <a:r>
              <a:rPr lang="en-US" sz="1700">
                <a:effectLst/>
              </a:rPr>
              <a:t>Box plots for credit score across default groups.</a:t>
            </a:r>
          </a:p>
          <a:p>
            <a:pPr marL="0" marR="0" lvl="0" indent="-228600">
              <a:spcAft>
                <a:spcPts val="800"/>
              </a:spcAft>
              <a:buSzPts val="1000"/>
              <a:buFont typeface="Arial" panose="020B0604020202020204" pitchFamily="34" charset="0"/>
              <a:buChar char="•"/>
              <a:tabLst>
                <a:tab pos="457200" algn="l"/>
              </a:tabLst>
            </a:pPr>
            <a:r>
              <a:rPr lang="en-US" sz="1700">
                <a:effectLst/>
              </a:rPr>
              <a:t>Correlation heatmap of variables.</a:t>
            </a:r>
          </a:p>
          <a:p>
            <a:pPr indent="-228600">
              <a:buFont typeface="Arial" panose="020B0604020202020204" pitchFamily="34" charset="0"/>
              <a:buChar char="•"/>
            </a:pPr>
            <a:endParaRPr lang="en-US" sz="1700"/>
          </a:p>
        </p:txBody>
      </p:sp>
      <p:pic>
        <p:nvPicPr>
          <p:cNvPr id="9" name="Picture 2">
            <a:extLst>
              <a:ext uri="{FF2B5EF4-FFF2-40B4-BE49-F238E27FC236}">
                <a16:creationId xmlns:a16="http://schemas.microsoft.com/office/drawing/2014/main" id="{CE08CAC8-F94A-6432-DA8F-2689BDD736EA}"/>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4901184" y="1757442"/>
            <a:ext cx="6922008" cy="3443699"/>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6B6F8874-B6EA-1B58-8928-975CA2BBE1F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6565225"/>
      </p:ext>
    </p:extLst>
  </p:cSld>
  <p:clrMapOvr>
    <a:masterClrMapping/>
  </p:clrMapOvr>
  <mc:AlternateContent xmlns:mc="http://schemas.openxmlformats.org/markup-compatibility/2006">
    <mc:Choice xmlns:p14="http://schemas.microsoft.com/office/powerpoint/2010/main" Requires="p14">
      <p:transition spd="slow" p14:dur="2000" advTm="75757"/>
    </mc:Choice>
    <mc:Fallback>
      <p:transition spd="slow" advTm="75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74E65F23-789E-4CB9-B34F-46A85E25D6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1CA207F7-3B67-4EA2-8EC5-1260B55A07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D4CC450-51C3-4A41-B2B1-68A15D57C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D62506D-F8E8-4C55-B160-D4FE898504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6004793-0083-43B9-81A2-20F71D2C7D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53D192AA-AFCB-470F-B66A-18815C352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079B0CF-0B4C-42A9-9769-3AC0A34FA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80A5A48-B339-6711-5E41-BAFE62DEFF8D}"/>
              </a:ext>
            </a:extLst>
          </p:cNvPr>
          <p:cNvSpPr>
            <a:spLocks noGrp="1"/>
          </p:cNvSpPr>
          <p:nvPr>
            <p:ph type="title"/>
          </p:nvPr>
        </p:nvSpPr>
        <p:spPr>
          <a:xfrm>
            <a:off x="630936" y="630936"/>
            <a:ext cx="5260992" cy="2096756"/>
          </a:xfrm>
          <a:noFill/>
        </p:spPr>
        <p:txBody>
          <a:bodyPr anchor="t">
            <a:normAutofit/>
          </a:bodyPr>
          <a:lstStyle/>
          <a:p>
            <a:r>
              <a:rPr lang="en-US" sz="4800" b="1">
                <a:solidFill>
                  <a:schemeClr val="bg1"/>
                </a:solidFill>
                <a:effectLst/>
                <a:latin typeface="Aptos" panose="020B0004020202020204" pitchFamily="34" charset="0"/>
                <a:ea typeface="Aptos" panose="020B0004020202020204" pitchFamily="34" charset="0"/>
                <a:cs typeface="Times New Roman" panose="02020603050405020304" pitchFamily="18" charset="0"/>
              </a:rPr>
              <a:t>Data Preparation</a:t>
            </a:r>
            <a:endParaRPr lang="en-US" sz="4800">
              <a:solidFill>
                <a:schemeClr val="bg1"/>
              </a:solidFill>
            </a:endParaRPr>
          </a:p>
        </p:txBody>
      </p:sp>
      <p:sp>
        <p:nvSpPr>
          <p:cNvPr id="3" name="Content Placeholder 2">
            <a:extLst>
              <a:ext uri="{FF2B5EF4-FFF2-40B4-BE49-F238E27FC236}">
                <a16:creationId xmlns:a16="http://schemas.microsoft.com/office/drawing/2014/main" id="{D51FD909-A99F-9205-DF77-C9A4AC15E29A}"/>
              </a:ext>
            </a:extLst>
          </p:cNvPr>
          <p:cNvSpPr>
            <a:spLocks noGrp="1"/>
          </p:cNvSpPr>
          <p:nvPr>
            <p:ph idx="1"/>
          </p:nvPr>
        </p:nvSpPr>
        <p:spPr>
          <a:xfrm>
            <a:off x="6095996" y="630936"/>
            <a:ext cx="5064191" cy="2096769"/>
          </a:xfrm>
          <a:noFill/>
        </p:spPr>
        <p:txBody>
          <a:bodyPr anchor="t">
            <a:normAutofit/>
          </a:bodyPr>
          <a:lstStyle/>
          <a:p>
            <a:pPr marL="0" marR="0" lvl="0" indent="0">
              <a:spcAft>
                <a:spcPts val="800"/>
              </a:spcAft>
              <a:buSzPts val="1000"/>
              <a:buNone/>
              <a:tabLst>
                <a:tab pos="457200" algn="l"/>
              </a:tabLst>
            </a:pPr>
            <a:r>
              <a:rPr lang="en-US" sz="1500" b="1"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Steps Taken</a:t>
            </a:r>
            <a:r>
              <a:rPr lang="en-US" sz="15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spcAft>
                <a:spcPts val="800"/>
              </a:spcAft>
              <a:buSzPts val="1000"/>
              <a:buFont typeface="Courier New" panose="02070309020205020404" pitchFamily="49" charset="0"/>
              <a:buChar char="o"/>
              <a:tabLst>
                <a:tab pos="914400" algn="l"/>
              </a:tabLst>
            </a:pPr>
            <a:r>
              <a:rPr lang="en-US" sz="15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Handled missing data with mean and mode imputation.</a:t>
            </a:r>
          </a:p>
          <a:p>
            <a:pPr marL="742950" marR="0" lvl="1" indent="-285750">
              <a:spcAft>
                <a:spcPts val="800"/>
              </a:spcAft>
              <a:buSzPts val="1000"/>
              <a:buFont typeface="Courier New" panose="02070309020205020404" pitchFamily="49" charset="0"/>
              <a:buChar char="o"/>
              <a:tabLst>
                <a:tab pos="914400" algn="l"/>
              </a:tabLst>
            </a:pPr>
            <a:r>
              <a:rPr lang="en-US" sz="15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Created a debt-to-income ratio feature.</a:t>
            </a:r>
          </a:p>
          <a:p>
            <a:pPr marL="742950" marR="0" lvl="1" indent="-285750">
              <a:spcAft>
                <a:spcPts val="800"/>
              </a:spcAft>
              <a:buSzPts val="1000"/>
              <a:buFont typeface="Courier New" panose="02070309020205020404" pitchFamily="49" charset="0"/>
              <a:buChar char="o"/>
              <a:tabLst>
                <a:tab pos="914400" algn="l"/>
              </a:tabLst>
            </a:pPr>
            <a:r>
              <a:rPr lang="en-US" sz="15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One-hot encoded categorical variables.</a:t>
            </a:r>
          </a:p>
          <a:p>
            <a:pPr marL="742950" marR="0" lvl="1" indent="-285750">
              <a:spcAft>
                <a:spcPts val="800"/>
              </a:spcAft>
              <a:buSzPts val="1000"/>
              <a:buFont typeface="Courier New" panose="02070309020205020404" pitchFamily="49" charset="0"/>
              <a:buChar char="o"/>
              <a:tabLst>
                <a:tab pos="914400" algn="l"/>
              </a:tabLst>
            </a:pPr>
            <a:r>
              <a:rPr lang="en-US" sz="1500"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Applied SMOTE to address class imbalance.</a:t>
            </a:r>
          </a:p>
          <a:p>
            <a:endParaRPr lang="en-US" sz="1500">
              <a:solidFill>
                <a:schemeClr val="bg1"/>
              </a:solidFill>
            </a:endParaRPr>
          </a:p>
        </p:txBody>
      </p:sp>
      <p:sp>
        <p:nvSpPr>
          <p:cNvPr id="28" name="Rectangle 2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 name="Picture 5" descr="A computer screen shot of a program&#10;&#10;Description automatically generated">
            <a:extLst>
              <a:ext uri="{FF2B5EF4-FFF2-40B4-BE49-F238E27FC236}">
                <a16:creationId xmlns:a16="http://schemas.microsoft.com/office/drawing/2014/main" id="{0AFE0B32-53FB-9FEA-E26E-5378250A2F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9135" y="3268090"/>
            <a:ext cx="9675083" cy="2582567"/>
          </a:xfrm>
          <a:prstGeom prst="rect">
            <a:avLst/>
          </a:prstGeom>
        </p:spPr>
      </p:pic>
      <p:grpSp>
        <p:nvGrpSpPr>
          <p:cNvPr id="44" name="Group 43">
            <a:extLst>
              <a:ext uri="{FF2B5EF4-FFF2-40B4-BE49-F238E27FC236}">
                <a16:creationId xmlns:a16="http://schemas.microsoft.com/office/drawing/2014/main" id="{4043ADFC-DC2E-40D2-954D-4A13B908DA8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5" name="Straight Connector 44">
              <a:extLst>
                <a:ext uri="{FF2B5EF4-FFF2-40B4-BE49-F238E27FC236}">
                  <a16:creationId xmlns:a16="http://schemas.microsoft.com/office/drawing/2014/main" id="{C975E7D3-10F5-4E53-902F-9E79C98C22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DC51AAB-5A3B-4730-B8AC-46C96AC0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3A6F2D9-1476-4E35-988D-D4CCB15C8D6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E17F678-D5C6-49BF-933D-1E65F69B32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7" name="Audio 6">
            <a:hlinkClick r:id="" action="ppaction://media"/>
            <a:extLst>
              <a:ext uri="{FF2B5EF4-FFF2-40B4-BE49-F238E27FC236}">
                <a16:creationId xmlns:a16="http://schemas.microsoft.com/office/drawing/2014/main" id="{4FB71C1E-F438-D373-CCC3-76032FE5237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28531659"/>
      </p:ext>
    </p:extLst>
  </p:cSld>
  <p:clrMapOvr>
    <a:masterClrMapping/>
  </p:clrMapOvr>
  <mc:AlternateContent xmlns:mc="http://schemas.openxmlformats.org/markup-compatibility/2006">
    <mc:Choice xmlns:p14="http://schemas.microsoft.com/office/powerpoint/2010/main" Requires="p14">
      <p:transition spd="slow" p14:dur="2000" advTm="62927"/>
    </mc:Choice>
    <mc:Fallback>
      <p:transition spd="slow" advTm="62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29" name="Arc 5128">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C5725C8-F6C3-CBF0-662A-0AFDE4B9F259}"/>
              </a:ext>
            </a:extLst>
          </p:cNvPr>
          <p:cNvSpPr>
            <a:spLocks noGrp="1"/>
          </p:cNvSpPr>
          <p:nvPr>
            <p:ph type="title"/>
          </p:nvPr>
        </p:nvSpPr>
        <p:spPr>
          <a:xfrm>
            <a:off x="5894962" y="479493"/>
            <a:ext cx="5458838" cy="1325563"/>
          </a:xfrm>
        </p:spPr>
        <p:txBody>
          <a:bodyPr>
            <a:normAutofit/>
          </a:bodyPr>
          <a:lstStyle/>
          <a:p>
            <a:r>
              <a:rPr lang="en-US" b="1">
                <a:effectLst/>
                <a:latin typeface="Aptos" panose="020B0004020202020204" pitchFamily="34" charset="0"/>
                <a:ea typeface="Aptos" panose="020B0004020202020204" pitchFamily="34" charset="0"/>
                <a:cs typeface="Times New Roman" panose="02020603050405020304" pitchFamily="18" charset="0"/>
              </a:rPr>
              <a:t>Model Selection</a:t>
            </a:r>
            <a:endParaRPr lang="en-US" dirty="0"/>
          </a:p>
        </p:txBody>
      </p:sp>
      <p:sp>
        <p:nvSpPr>
          <p:cNvPr id="5131" name="Freeform: Shape 5130">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122" name="Picture 2">
            <a:extLst>
              <a:ext uri="{FF2B5EF4-FFF2-40B4-BE49-F238E27FC236}">
                <a16:creationId xmlns:a16="http://schemas.microsoft.com/office/drawing/2014/main" id="{290DD646-C50B-0781-36C7-A5F4458396A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03182" y="1474977"/>
            <a:ext cx="4777381" cy="373830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D2C97F6-7BA0-63EB-84D7-099AC185DA72}"/>
              </a:ext>
            </a:extLst>
          </p:cNvPr>
          <p:cNvSpPr>
            <a:spLocks noGrp="1"/>
          </p:cNvSpPr>
          <p:nvPr>
            <p:ph idx="1"/>
          </p:nvPr>
        </p:nvSpPr>
        <p:spPr>
          <a:xfrm>
            <a:off x="5894962" y="1984443"/>
            <a:ext cx="5458838" cy="4192520"/>
          </a:xfrm>
        </p:spPr>
        <p:txBody>
          <a:bodyPr>
            <a:normAutofit/>
          </a:bodyPr>
          <a:lstStyle/>
          <a:p>
            <a:pPr marL="0" marR="0" lvl="0" indent="0">
              <a:spcAft>
                <a:spcPts val="800"/>
              </a:spcAft>
              <a:buSzPts val="1000"/>
              <a:buNone/>
              <a:tabLst>
                <a:tab pos="457200" algn="l"/>
              </a:tabLst>
            </a:pPr>
            <a:r>
              <a:rPr lang="en-US" b="1" kern="100">
                <a:effectLst/>
                <a:latin typeface="Aptos" panose="020B0004020202020204" pitchFamily="34" charset="0"/>
                <a:ea typeface="Aptos" panose="020B0004020202020204" pitchFamily="34" charset="0"/>
                <a:cs typeface="Times New Roman" panose="02020603050405020304" pitchFamily="18" charset="0"/>
              </a:rPr>
              <a:t>Models Tested</a:t>
            </a:r>
            <a:r>
              <a:rPr lang="en-US" kern="100">
                <a:effectLst/>
                <a:latin typeface="Aptos" panose="020B0004020202020204" pitchFamily="34" charset="0"/>
                <a:ea typeface="Aptos" panose="020B0004020202020204" pitchFamily="34" charset="0"/>
                <a:cs typeface="Times New Roman" panose="02020603050405020304" pitchFamily="18" charset="0"/>
              </a:rPr>
              <a:t>: Logistic regression, Random Forest</a:t>
            </a:r>
          </a:p>
          <a:p>
            <a:pPr marL="0" marR="0" lvl="0" indent="0">
              <a:spcAft>
                <a:spcPts val="800"/>
              </a:spcAft>
              <a:buSzPts val="1000"/>
              <a:buNone/>
              <a:tabLst>
                <a:tab pos="457200" algn="l"/>
              </a:tabLst>
            </a:pPr>
            <a:r>
              <a:rPr lang="en-US" b="1" kern="100">
                <a:effectLst/>
                <a:latin typeface="Aptos" panose="020B0004020202020204" pitchFamily="34" charset="0"/>
                <a:ea typeface="Aptos" panose="020B0004020202020204" pitchFamily="34" charset="0"/>
                <a:cs typeface="Times New Roman" panose="02020603050405020304" pitchFamily="18" charset="0"/>
              </a:rPr>
              <a:t>Final Model</a:t>
            </a:r>
            <a:r>
              <a:rPr lang="en-US" kern="100">
                <a:effectLst/>
                <a:latin typeface="Aptos" panose="020B0004020202020204" pitchFamily="34" charset="0"/>
                <a:ea typeface="Aptos" panose="020B0004020202020204" pitchFamily="34" charset="0"/>
                <a:cs typeface="Times New Roman" panose="02020603050405020304" pitchFamily="18" charset="0"/>
              </a:rPr>
              <a:t>: Random Forest due to better performance with non-linear data</a:t>
            </a:r>
          </a:p>
          <a:p>
            <a:endParaRPr lang="en-US" dirty="0"/>
          </a:p>
        </p:txBody>
      </p:sp>
      <p:pic>
        <p:nvPicPr>
          <p:cNvPr id="6" name="Audio 5">
            <a:hlinkClick r:id="" action="ppaction://media"/>
            <a:extLst>
              <a:ext uri="{FF2B5EF4-FFF2-40B4-BE49-F238E27FC236}">
                <a16:creationId xmlns:a16="http://schemas.microsoft.com/office/drawing/2014/main" id="{023070A4-89D4-4845-37BD-57D1BA5B8F0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38390113"/>
      </p:ext>
    </p:extLst>
  </p:cSld>
  <p:clrMapOvr>
    <a:masterClrMapping/>
  </p:clrMapOvr>
  <mc:AlternateContent xmlns:mc="http://schemas.openxmlformats.org/markup-compatibility/2006">
    <mc:Choice xmlns:p14="http://schemas.microsoft.com/office/powerpoint/2010/main" Requires="p14">
      <p:transition spd="slow" p14:dur="2000" advTm="54458"/>
    </mc:Choice>
    <mc:Fallback>
      <p:transition spd="slow" advTm="54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5DC453-C404-7CC1-C035-3EC3620CDBE9}"/>
              </a:ext>
            </a:extLst>
          </p:cNvPr>
          <p:cNvSpPr>
            <a:spLocks noGrp="1"/>
          </p:cNvSpPr>
          <p:nvPr>
            <p:ph type="title"/>
          </p:nvPr>
        </p:nvSpPr>
        <p:spPr>
          <a:xfrm>
            <a:off x="761803" y="350196"/>
            <a:ext cx="4646904" cy="1624520"/>
          </a:xfrm>
        </p:spPr>
        <p:txBody>
          <a:bodyPr anchor="ctr">
            <a:normAutofit/>
          </a:bodyPr>
          <a:lstStyle/>
          <a:p>
            <a:r>
              <a:rPr lang="en-US" sz="4000" b="1">
                <a:effectLst/>
                <a:latin typeface="Aptos" panose="020B0004020202020204" pitchFamily="34" charset="0"/>
                <a:ea typeface="Aptos" panose="020B0004020202020204" pitchFamily="34" charset="0"/>
                <a:cs typeface="Times New Roman" panose="02020603050405020304" pitchFamily="18" charset="0"/>
              </a:rPr>
              <a:t>Model Evaluation Metrics</a:t>
            </a:r>
            <a:endParaRPr lang="en-US" sz="4000"/>
          </a:p>
        </p:txBody>
      </p:sp>
      <p:sp>
        <p:nvSpPr>
          <p:cNvPr id="3" name="Content Placeholder 2">
            <a:extLst>
              <a:ext uri="{FF2B5EF4-FFF2-40B4-BE49-F238E27FC236}">
                <a16:creationId xmlns:a16="http://schemas.microsoft.com/office/drawing/2014/main" id="{6E61AA66-3100-A5BB-212F-E6146E9A17C3}"/>
              </a:ext>
            </a:extLst>
          </p:cNvPr>
          <p:cNvSpPr>
            <a:spLocks noGrp="1"/>
          </p:cNvSpPr>
          <p:nvPr>
            <p:ph idx="1"/>
          </p:nvPr>
        </p:nvSpPr>
        <p:spPr>
          <a:xfrm>
            <a:off x="761802" y="2743200"/>
            <a:ext cx="4646905" cy="3613149"/>
          </a:xfrm>
        </p:spPr>
        <p:txBody>
          <a:bodyPr anchor="ctr">
            <a:normAutofit/>
          </a:bodyPr>
          <a:lstStyle/>
          <a:p>
            <a:pPr marL="0" marR="0" lvl="0" indent="0">
              <a:spcAft>
                <a:spcPts val="800"/>
              </a:spcAft>
              <a:buSzPts val="1000"/>
              <a:buNone/>
              <a:tabLst>
                <a:tab pos="457200" algn="l"/>
              </a:tabLst>
            </a:pPr>
            <a:r>
              <a:rPr lang="en-US" sz="2000" b="1" kern="100">
                <a:effectLst/>
                <a:latin typeface="Aptos" panose="020B0004020202020204" pitchFamily="34" charset="0"/>
                <a:ea typeface="Aptos" panose="020B0004020202020204" pitchFamily="34" charset="0"/>
                <a:cs typeface="Times New Roman" panose="02020603050405020304" pitchFamily="18" charset="0"/>
              </a:rPr>
              <a:t>Metrics Used</a:t>
            </a:r>
            <a:r>
              <a:rPr lang="en-US" sz="2000" kern="100">
                <a:effectLst/>
                <a:latin typeface="Aptos" panose="020B0004020202020204" pitchFamily="34" charset="0"/>
                <a:ea typeface="Aptos" panose="020B0004020202020204" pitchFamily="34" charset="0"/>
                <a:cs typeface="Times New Roman" panose="02020603050405020304" pitchFamily="18" charset="0"/>
              </a:rPr>
              <a:t>:</a:t>
            </a:r>
          </a:p>
          <a:p>
            <a:pPr marL="742950" marR="0" lvl="1" indent="-285750">
              <a:spcAft>
                <a:spcPts val="800"/>
              </a:spcAft>
              <a:buSzPts val="1000"/>
              <a:buFont typeface="Courier New" panose="02070309020205020404" pitchFamily="49" charset="0"/>
              <a:buChar char="o"/>
              <a:tabLst>
                <a:tab pos="914400" algn="l"/>
              </a:tabLst>
            </a:pPr>
            <a:r>
              <a:rPr lang="en-US" sz="2000" kern="100">
                <a:effectLst/>
                <a:latin typeface="Aptos" panose="020B0004020202020204" pitchFamily="34" charset="0"/>
                <a:ea typeface="Aptos" panose="020B0004020202020204" pitchFamily="34" charset="0"/>
                <a:cs typeface="Times New Roman" panose="02020603050405020304" pitchFamily="18" charset="0"/>
              </a:rPr>
              <a:t>Precision, Recall, F1-Score, AUC-ROC</a:t>
            </a:r>
          </a:p>
          <a:p>
            <a:pPr marL="0" marR="0" lvl="0" indent="0">
              <a:spcAft>
                <a:spcPts val="800"/>
              </a:spcAft>
              <a:buSzPts val="1000"/>
              <a:buNone/>
              <a:tabLst>
                <a:tab pos="457200" algn="l"/>
              </a:tabLst>
            </a:pPr>
            <a:r>
              <a:rPr lang="en-US" sz="2000" b="1" kern="100">
                <a:effectLst/>
                <a:latin typeface="Aptos" panose="020B0004020202020204" pitchFamily="34" charset="0"/>
                <a:ea typeface="Aptos" panose="020B0004020202020204" pitchFamily="34" charset="0"/>
                <a:cs typeface="Times New Roman" panose="02020603050405020304" pitchFamily="18" charset="0"/>
              </a:rPr>
              <a:t>Reason for Metrics</a:t>
            </a:r>
            <a:r>
              <a:rPr lang="en-US" sz="2000" kern="100">
                <a:effectLst/>
                <a:latin typeface="Aptos" panose="020B0004020202020204" pitchFamily="34" charset="0"/>
                <a:ea typeface="Aptos" panose="020B0004020202020204" pitchFamily="34" charset="0"/>
                <a:cs typeface="Times New Roman" panose="02020603050405020304" pitchFamily="18" charset="0"/>
              </a:rPr>
              <a:t>: Balances accuracy, minimizes false negatives</a:t>
            </a:r>
          </a:p>
          <a:p>
            <a:endParaRPr lang="en-US" sz="2000"/>
          </a:p>
        </p:txBody>
      </p:sp>
      <p:pic>
        <p:nvPicPr>
          <p:cNvPr id="5" name="Picture 4" descr="High angle view of rulers against a white background">
            <a:extLst>
              <a:ext uri="{FF2B5EF4-FFF2-40B4-BE49-F238E27FC236}">
                <a16:creationId xmlns:a16="http://schemas.microsoft.com/office/drawing/2014/main" id="{B1DC1347-C4F2-344A-16EC-CD25134617A3}"/>
              </a:ext>
            </a:extLst>
          </p:cNvPr>
          <p:cNvPicPr>
            <a:picLocks noChangeAspect="1"/>
          </p:cNvPicPr>
          <p:nvPr/>
        </p:nvPicPr>
        <p:blipFill>
          <a:blip r:embed="rId5"/>
          <a:srcRect l="14465" r="26134" b="-2"/>
          <a:stretch/>
        </p:blipFill>
        <p:spPr>
          <a:xfrm>
            <a:off x="6096000" y="1"/>
            <a:ext cx="6102825" cy="6858000"/>
          </a:xfrm>
          <a:prstGeom prst="rect">
            <a:avLst/>
          </a:prstGeom>
        </p:spPr>
      </p:pic>
      <p:pic>
        <p:nvPicPr>
          <p:cNvPr id="7" name="Audio 6">
            <a:hlinkClick r:id="" action="ppaction://media"/>
            <a:extLst>
              <a:ext uri="{FF2B5EF4-FFF2-40B4-BE49-F238E27FC236}">
                <a16:creationId xmlns:a16="http://schemas.microsoft.com/office/drawing/2014/main" id="{8D272114-4F56-90DD-8F70-6C258E729E9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5960319"/>
      </p:ext>
    </p:extLst>
  </p:cSld>
  <p:clrMapOvr>
    <a:masterClrMapping/>
  </p:clrMapOvr>
  <mc:AlternateContent xmlns:mc="http://schemas.openxmlformats.org/markup-compatibility/2006">
    <mc:Choice xmlns:p14="http://schemas.microsoft.com/office/powerpoint/2010/main" Requires="p14">
      <p:transition spd="slow" p14:dur="2000" advTm="41110"/>
    </mc:Choice>
    <mc:Fallback>
      <p:transition spd="slow" advTm="41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14" name="Freeform: Shape 41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11" name="Freeform: Shape 411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3A91E7-D2D7-C047-5AD4-327DB911855B}"/>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b="1" kern="1200">
                <a:solidFill>
                  <a:schemeClr val="tx1"/>
                </a:solidFill>
                <a:effectLst/>
                <a:latin typeface="+mj-lt"/>
                <a:ea typeface="+mj-ea"/>
                <a:cs typeface="+mj-cs"/>
              </a:rPr>
              <a:t>Results</a:t>
            </a:r>
            <a:endParaRPr lang="en-US" sz="2800" kern="1200">
              <a:solidFill>
                <a:schemeClr val="tx1"/>
              </a:solidFill>
              <a:latin typeface="+mj-lt"/>
              <a:ea typeface="+mj-ea"/>
              <a:cs typeface="+mj-cs"/>
            </a:endParaRPr>
          </a:p>
        </p:txBody>
      </p:sp>
      <p:sp>
        <p:nvSpPr>
          <p:cNvPr id="4113" name="Rectangle 411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5" name="Rectangle 41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415EB9C0-9AFC-0F72-E8DF-B81EC5B16AE1}"/>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0" marR="0" lvl="0" indent="-228600">
              <a:spcAft>
                <a:spcPts val="800"/>
              </a:spcAft>
              <a:buSzPts val="1000"/>
              <a:buFont typeface="Arial" panose="020B0604020202020204" pitchFamily="34" charset="0"/>
              <a:buChar char="•"/>
              <a:tabLst>
                <a:tab pos="457200" algn="l"/>
              </a:tabLst>
            </a:pPr>
            <a:r>
              <a:rPr lang="en-US" sz="1700" b="1" dirty="0">
                <a:effectLst/>
              </a:rPr>
              <a:t>Performance Highlights</a:t>
            </a:r>
            <a:r>
              <a:rPr lang="en-US" sz="1700" dirty="0">
                <a:effectLst/>
              </a:rPr>
              <a:t>:</a:t>
            </a:r>
          </a:p>
          <a:p>
            <a:pPr marL="742950" marR="0" lvl="1" indent="-228600">
              <a:spcAft>
                <a:spcPts val="800"/>
              </a:spcAft>
              <a:buSzPts val="1000"/>
              <a:buFont typeface="Arial" panose="020B0604020202020204" pitchFamily="34" charset="0"/>
              <a:buChar char="•"/>
              <a:tabLst>
                <a:tab pos="914400" algn="l"/>
              </a:tabLst>
            </a:pPr>
            <a:r>
              <a:rPr lang="en-US" sz="1700" dirty="0">
                <a:effectLst/>
              </a:rPr>
              <a:t>High precision and recall in identifying defaults.</a:t>
            </a:r>
          </a:p>
          <a:p>
            <a:pPr marL="742950" marR="0" lvl="1" indent="-228600">
              <a:spcAft>
                <a:spcPts val="800"/>
              </a:spcAft>
              <a:buSzPts val="1000"/>
              <a:buFont typeface="Arial" panose="020B0604020202020204" pitchFamily="34" charset="0"/>
              <a:buChar char="•"/>
              <a:tabLst>
                <a:tab pos="914400" algn="l"/>
              </a:tabLst>
            </a:pPr>
            <a:r>
              <a:rPr lang="en-US" sz="1700" dirty="0">
                <a:effectLst/>
              </a:rPr>
              <a:t>AUC-ROC score of 0.96, indicating strong model performance.</a:t>
            </a:r>
          </a:p>
          <a:p>
            <a:pPr marL="0" marR="0" lvl="0" indent="-228600">
              <a:spcAft>
                <a:spcPts val="800"/>
              </a:spcAft>
              <a:buSzPts val="1000"/>
              <a:buFont typeface="Arial" panose="020B0604020202020204" pitchFamily="34" charset="0"/>
              <a:buChar char="•"/>
              <a:tabLst>
                <a:tab pos="457200" algn="l"/>
              </a:tabLst>
            </a:pPr>
            <a:r>
              <a:rPr lang="en-US" sz="1700" b="1" dirty="0">
                <a:effectLst/>
              </a:rPr>
              <a:t>Visuals</a:t>
            </a:r>
            <a:r>
              <a:rPr lang="en-US" sz="1700" dirty="0">
                <a:effectLst/>
              </a:rPr>
              <a:t>: Include confusion matrix and ROC curve.</a:t>
            </a:r>
          </a:p>
          <a:p>
            <a:pPr indent="-228600">
              <a:buFont typeface="Arial" panose="020B0604020202020204" pitchFamily="34" charset="0"/>
              <a:buChar char="•"/>
            </a:pPr>
            <a:endParaRPr lang="en-US" sz="1700" dirty="0"/>
          </a:p>
        </p:txBody>
      </p:sp>
      <p:pic>
        <p:nvPicPr>
          <p:cNvPr id="4102" name="Picture 6">
            <a:extLst>
              <a:ext uri="{FF2B5EF4-FFF2-40B4-BE49-F238E27FC236}">
                <a16:creationId xmlns:a16="http://schemas.microsoft.com/office/drawing/2014/main" id="{0D70DCC0-E139-2F70-4090-8993415ADCB1}"/>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4901184" y="1246944"/>
            <a:ext cx="6922008" cy="4464696"/>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6B0D667C-5E09-E1AA-E0DD-7D4648A49E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29666943"/>
      </p:ext>
    </p:extLst>
  </p:cSld>
  <p:clrMapOvr>
    <a:masterClrMapping/>
  </p:clrMapOvr>
  <mc:AlternateContent xmlns:mc="http://schemas.openxmlformats.org/markup-compatibility/2006">
    <mc:Choice xmlns:p14="http://schemas.microsoft.com/office/powerpoint/2010/main" Requires="p14">
      <p:transition spd="slow" p14:dur="2000" advTm="43090"/>
    </mc:Choice>
    <mc:Fallback>
      <p:transition spd="slow" advTm="43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73</TotalTime>
  <Words>1053</Words>
  <Application>Microsoft Office PowerPoint</Application>
  <PresentationFormat>Widescreen</PresentationFormat>
  <Paragraphs>94</Paragraphs>
  <Slides>13</Slides>
  <Notes>13</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Aptos</vt:lpstr>
      <vt:lpstr>Aptos Display</vt:lpstr>
      <vt:lpstr>Arial</vt:lpstr>
      <vt:lpstr>Calibri</vt:lpstr>
      <vt:lpstr>Courier New</vt:lpstr>
      <vt:lpstr>Office Theme</vt:lpstr>
      <vt:lpstr>Predicting Loan Default Risk</vt:lpstr>
      <vt:lpstr>Problem Statement</vt:lpstr>
      <vt:lpstr>Importance of the Problem</vt:lpstr>
      <vt:lpstr>Data Overview</vt:lpstr>
      <vt:lpstr>Data Exploration</vt:lpstr>
      <vt:lpstr>Data Preparation</vt:lpstr>
      <vt:lpstr>Model Selection</vt:lpstr>
      <vt:lpstr>Model Evaluation Metrics</vt:lpstr>
      <vt:lpstr>Results</vt:lpstr>
      <vt:lpstr>Interpretation of Results</vt:lpstr>
      <vt:lpstr>Conclusion</vt:lpstr>
      <vt:lpstr>Ethical Considerations</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Joseph Damico</dc:creator>
  <cp:lastModifiedBy>Joseph Damico</cp:lastModifiedBy>
  <cp:revision>2</cp:revision>
  <dcterms:created xsi:type="dcterms:W3CDTF">2024-11-08T01:34:42Z</dcterms:created>
  <dcterms:modified xsi:type="dcterms:W3CDTF">2024-11-16T05:20:44Z</dcterms:modified>
</cp:coreProperties>
</file>